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74" r:id="rId14"/>
    <p:sldId id="268" r:id="rId15"/>
    <p:sldId id="288" r:id="rId16"/>
    <p:sldId id="272" r:id="rId17"/>
    <p:sldId id="269" r:id="rId18"/>
    <p:sldId id="270" r:id="rId19"/>
    <p:sldId id="271"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49" d="100"/>
          <a:sy n="49" d="100"/>
        </p:scale>
        <p:origin x="26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02E307-4DA2-4E6B-8151-5C167004CB98}" type="datetimeFigureOut">
              <a:rPr lang="ru-RU" smtClean="0"/>
              <a:t>12.02.2019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362AF0-933D-4326-911D-7DB0A6844C97}" type="slidenum">
              <a:rPr lang="ru-RU" smtClean="0"/>
              <a:t>‹#›</a:t>
            </a:fld>
            <a:endParaRPr lang="ru-RU"/>
          </a:p>
        </p:txBody>
      </p:sp>
    </p:spTree>
    <p:extLst>
      <p:ext uri="{BB962C8B-B14F-4D97-AF65-F5344CB8AC3E}">
        <p14:creationId xmlns:p14="http://schemas.microsoft.com/office/powerpoint/2010/main" val="406901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02E307-4DA2-4E6B-8151-5C167004CB98}" type="datetimeFigureOut">
              <a:rPr lang="ru-RU" smtClean="0"/>
              <a:t>12.02.2019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362AF0-933D-4326-911D-7DB0A6844C97}" type="slidenum">
              <a:rPr lang="ru-RU" smtClean="0"/>
              <a:t>‹#›</a:t>
            </a:fld>
            <a:endParaRPr lang="ru-RU"/>
          </a:p>
        </p:txBody>
      </p:sp>
    </p:spTree>
    <p:extLst>
      <p:ext uri="{BB962C8B-B14F-4D97-AF65-F5344CB8AC3E}">
        <p14:creationId xmlns:p14="http://schemas.microsoft.com/office/powerpoint/2010/main" val="172979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02E307-4DA2-4E6B-8151-5C167004CB98}" type="datetimeFigureOut">
              <a:rPr lang="ru-RU" smtClean="0"/>
              <a:t>12.02.2019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362AF0-933D-4326-911D-7DB0A6844C97}" type="slidenum">
              <a:rPr lang="ru-RU" smtClean="0"/>
              <a:t>‹#›</a:t>
            </a:fld>
            <a:endParaRPr lang="ru-RU"/>
          </a:p>
        </p:txBody>
      </p:sp>
    </p:spTree>
    <p:extLst>
      <p:ext uri="{BB962C8B-B14F-4D97-AF65-F5344CB8AC3E}">
        <p14:creationId xmlns:p14="http://schemas.microsoft.com/office/powerpoint/2010/main" val="163582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02E307-4DA2-4E6B-8151-5C167004CB98}" type="datetimeFigureOut">
              <a:rPr lang="ru-RU" smtClean="0"/>
              <a:t>12.02.2019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362AF0-933D-4326-911D-7DB0A6844C97}" type="slidenum">
              <a:rPr lang="ru-RU" smtClean="0"/>
              <a:t>‹#›</a:t>
            </a:fld>
            <a:endParaRPr lang="ru-RU"/>
          </a:p>
        </p:txBody>
      </p:sp>
    </p:spTree>
    <p:extLst>
      <p:ext uri="{BB962C8B-B14F-4D97-AF65-F5344CB8AC3E}">
        <p14:creationId xmlns:p14="http://schemas.microsoft.com/office/powerpoint/2010/main" val="125812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02E307-4DA2-4E6B-8151-5C167004CB98}" type="datetimeFigureOut">
              <a:rPr lang="ru-RU" smtClean="0"/>
              <a:t>12.02.2019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362AF0-933D-4326-911D-7DB0A6844C97}" type="slidenum">
              <a:rPr lang="ru-RU" smtClean="0"/>
              <a:t>‹#›</a:t>
            </a:fld>
            <a:endParaRPr lang="ru-RU"/>
          </a:p>
        </p:txBody>
      </p:sp>
    </p:spTree>
    <p:extLst>
      <p:ext uri="{BB962C8B-B14F-4D97-AF65-F5344CB8AC3E}">
        <p14:creationId xmlns:p14="http://schemas.microsoft.com/office/powerpoint/2010/main" val="1818725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02E307-4DA2-4E6B-8151-5C167004CB98}" type="datetimeFigureOut">
              <a:rPr lang="ru-RU" smtClean="0"/>
              <a:t>12.02.2019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362AF0-933D-4326-911D-7DB0A6844C97}" type="slidenum">
              <a:rPr lang="ru-RU" smtClean="0"/>
              <a:t>‹#›</a:t>
            </a:fld>
            <a:endParaRPr lang="ru-RU"/>
          </a:p>
        </p:txBody>
      </p:sp>
    </p:spTree>
    <p:extLst>
      <p:ext uri="{BB962C8B-B14F-4D97-AF65-F5344CB8AC3E}">
        <p14:creationId xmlns:p14="http://schemas.microsoft.com/office/powerpoint/2010/main" val="62732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02E307-4DA2-4E6B-8151-5C167004CB98}" type="datetimeFigureOut">
              <a:rPr lang="ru-RU" smtClean="0"/>
              <a:t>12.02.2019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C362AF0-933D-4326-911D-7DB0A6844C97}" type="slidenum">
              <a:rPr lang="ru-RU" smtClean="0"/>
              <a:t>‹#›</a:t>
            </a:fld>
            <a:endParaRPr lang="ru-RU"/>
          </a:p>
        </p:txBody>
      </p:sp>
    </p:spTree>
    <p:extLst>
      <p:ext uri="{BB962C8B-B14F-4D97-AF65-F5344CB8AC3E}">
        <p14:creationId xmlns:p14="http://schemas.microsoft.com/office/powerpoint/2010/main" val="33181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02E307-4DA2-4E6B-8151-5C167004CB98}" type="datetimeFigureOut">
              <a:rPr lang="ru-RU" smtClean="0"/>
              <a:t>12.02.2019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C362AF0-933D-4326-911D-7DB0A6844C97}" type="slidenum">
              <a:rPr lang="ru-RU" smtClean="0"/>
              <a:t>‹#›</a:t>
            </a:fld>
            <a:endParaRPr lang="ru-RU"/>
          </a:p>
        </p:txBody>
      </p:sp>
    </p:spTree>
    <p:extLst>
      <p:ext uri="{BB962C8B-B14F-4D97-AF65-F5344CB8AC3E}">
        <p14:creationId xmlns:p14="http://schemas.microsoft.com/office/powerpoint/2010/main" val="131924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02E307-4DA2-4E6B-8151-5C167004CB98}" type="datetimeFigureOut">
              <a:rPr lang="ru-RU" smtClean="0"/>
              <a:t>12.02.2019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C362AF0-933D-4326-911D-7DB0A6844C97}" type="slidenum">
              <a:rPr lang="ru-RU" smtClean="0"/>
              <a:t>‹#›</a:t>
            </a:fld>
            <a:endParaRPr lang="ru-RU"/>
          </a:p>
        </p:txBody>
      </p:sp>
    </p:spTree>
    <p:extLst>
      <p:ext uri="{BB962C8B-B14F-4D97-AF65-F5344CB8AC3E}">
        <p14:creationId xmlns:p14="http://schemas.microsoft.com/office/powerpoint/2010/main" val="413557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02E307-4DA2-4E6B-8151-5C167004CB98}" type="datetimeFigureOut">
              <a:rPr lang="ru-RU" smtClean="0"/>
              <a:t>12.02.2019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362AF0-933D-4326-911D-7DB0A6844C97}" type="slidenum">
              <a:rPr lang="ru-RU" smtClean="0"/>
              <a:t>‹#›</a:t>
            </a:fld>
            <a:endParaRPr lang="ru-RU"/>
          </a:p>
        </p:txBody>
      </p:sp>
    </p:spTree>
    <p:extLst>
      <p:ext uri="{BB962C8B-B14F-4D97-AF65-F5344CB8AC3E}">
        <p14:creationId xmlns:p14="http://schemas.microsoft.com/office/powerpoint/2010/main" val="197122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02E307-4DA2-4E6B-8151-5C167004CB98}" type="datetimeFigureOut">
              <a:rPr lang="ru-RU" smtClean="0"/>
              <a:t>12.02.2019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362AF0-933D-4326-911D-7DB0A6844C97}" type="slidenum">
              <a:rPr lang="ru-RU" smtClean="0"/>
              <a:t>‹#›</a:t>
            </a:fld>
            <a:endParaRPr lang="ru-RU"/>
          </a:p>
        </p:txBody>
      </p:sp>
    </p:spTree>
    <p:extLst>
      <p:ext uri="{BB962C8B-B14F-4D97-AF65-F5344CB8AC3E}">
        <p14:creationId xmlns:p14="http://schemas.microsoft.com/office/powerpoint/2010/main" val="301196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2E307-4DA2-4E6B-8151-5C167004CB98}" type="datetimeFigureOut">
              <a:rPr lang="ru-RU" smtClean="0"/>
              <a:t>12.02.2019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62AF0-933D-4326-911D-7DB0A6844C97}" type="slidenum">
              <a:rPr lang="ru-RU" smtClean="0"/>
              <a:t>‹#›</a:t>
            </a:fld>
            <a:endParaRPr lang="ru-RU"/>
          </a:p>
        </p:txBody>
      </p:sp>
    </p:spTree>
    <p:extLst>
      <p:ext uri="{BB962C8B-B14F-4D97-AF65-F5344CB8AC3E}">
        <p14:creationId xmlns:p14="http://schemas.microsoft.com/office/powerpoint/2010/main" val="2694871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97000" y="1922463"/>
            <a:ext cx="9144000" cy="2387600"/>
          </a:xfrm>
        </p:spPr>
        <p:txBody>
          <a:bodyPr>
            <a:normAutofit fontScale="90000"/>
          </a:bodyPr>
          <a:lstStyle/>
          <a:p>
            <a:r>
              <a:rPr lang="en-US" b="1" dirty="0" smtClean="0"/>
              <a:t>ESCHERICHIOSES </a:t>
            </a:r>
            <a:r>
              <a:rPr lang="en-US" b="1" dirty="0" smtClean="0"/>
              <a:t/>
            </a:r>
            <a:br>
              <a:rPr lang="en-US" b="1" dirty="0" smtClean="0"/>
            </a:br>
            <a:r>
              <a:rPr lang="en-US" b="1" dirty="0" smtClean="0"/>
              <a:t>(</a:t>
            </a:r>
            <a:r>
              <a:rPr lang="en-US" b="1" dirty="0" smtClean="0"/>
              <a:t>ESCHERICHIA </a:t>
            </a:r>
            <a:r>
              <a:rPr lang="en-US" b="1" dirty="0" smtClean="0"/>
              <a:t>COLI GASTROINTESTINAL </a:t>
            </a:r>
            <a:r>
              <a:rPr lang="en-US" b="1" dirty="0" smtClean="0"/>
              <a:t>INFECTIONS)</a:t>
            </a:r>
            <a:r>
              <a:rPr lang="ru-RU" dirty="0"/>
              <a:t/>
            </a:r>
            <a:br>
              <a:rPr lang="ru-RU" dirty="0"/>
            </a:br>
            <a:endParaRPr lang="ru-RU" dirty="0"/>
          </a:p>
        </p:txBody>
      </p:sp>
      <p:sp>
        <p:nvSpPr>
          <p:cNvPr id="3" name="Подзаголовок 2"/>
          <p:cNvSpPr>
            <a:spLocks noGrp="1"/>
          </p:cNvSpPr>
          <p:nvPr>
            <p:ph type="subTitle" idx="1"/>
          </p:nvPr>
        </p:nvSpPr>
        <p:spPr>
          <a:xfrm>
            <a:off x="1523999" y="4049486"/>
            <a:ext cx="9305109" cy="2122714"/>
          </a:xfrm>
        </p:spPr>
        <p:txBody>
          <a:bodyPr>
            <a:normAutofit/>
          </a:bodyPr>
          <a:lstStyle/>
          <a:p>
            <a:r>
              <a:rPr lang="en-US" sz="2800" dirty="0" smtClean="0"/>
              <a:t>Nosyreva </a:t>
            </a:r>
            <a:r>
              <a:rPr lang="en-US" sz="2800" dirty="0"/>
              <a:t>Svetlana, assistant professor</a:t>
            </a:r>
          </a:p>
          <a:p>
            <a:r>
              <a:rPr lang="en-US" sz="2800" dirty="0"/>
              <a:t>of epidemiology and infectious diseases</a:t>
            </a:r>
            <a:r>
              <a:rPr lang="ru-RU" sz="2800" dirty="0"/>
              <a:t> </a:t>
            </a:r>
            <a:r>
              <a:rPr lang="en-US" sz="2800" dirty="0"/>
              <a:t>department</a:t>
            </a:r>
          </a:p>
          <a:p>
            <a:endParaRPr lang="ru-RU" sz="2800" dirty="0"/>
          </a:p>
        </p:txBody>
      </p:sp>
    </p:spTree>
    <p:extLst>
      <p:ext uri="{BB962C8B-B14F-4D97-AF65-F5344CB8AC3E}">
        <p14:creationId xmlns:p14="http://schemas.microsoft.com/office/powerpoint/2010/main" val="112960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35025"/>
          </a:xfrm>
        </p:spPr>
        <p:txBody>
          <a:bodyPr>
            <a:normAutofit/>
          </a:bodyPr>
          <a:lstStyle/>
          <a:p>
            <a:pPr algn="r"/>
            <a:r>
              <a:rPr lang="en-US" sz="2800" b="1" dirty="0"/>
              <a:t>Pathogenesis</a:t>
            </a:r>
            <a:endParaRPr lang="ru-RU" sz="2800" dirty="0"/>
          </a:p>
        </p:txBody>
      </p:sp>
      <p:sp>
        <p:nvSpPr>
          <p:cNvPr id="3" name="Объект 2"/>
          <p:cNvSpPr>
            <a:spLocks noGrp="1"/>
          </p:cNvSpPr>
          <p:nvPr>
            <p:ph idx="1"/>
          </p:nvPr>
        </p:nvSpPr>
        <p:spPr>
          <a:xfrm>
            <a:off x="4335236" y="1240971"/>
            <a:ext cx="6931478" cy="1232805"/>
          </a:xfrm>
        </p:spPr>
        <p:txBody>
          <a:bodyPr/>
          <a:lstStyle/>
          <a:p>
            <a:pPr marL="0" indent="0">
              <a:buNone/>
            </a:pPr>
            <a:r>
              <a:rPr lang="en-US" dirty="0"/>
              <a:t>All serological types of Escherichia coli produce </a:t>
            </a:r>
            <a:r>
              <a:rPr lang="en-US" dirty="0" smtClean="0"/>
              <a:t>enterotoxin </a:t>
            </a: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smtClean="0"/>
          </a:p>
          <a:p>
            <a:pPr marL="0" indent="0">
              <a:buNone/>
            </a:pPr>
            <a:endParaRPr lang="ru-RU" dirty="0"/>
          </a:p>
        </p:txBody>
      </p:sp>
      <p:sp>
        <p:nvSpPr>
          <p:cNvPr id="4" name="Блок-схема: альтернативный процесс 3"/>
          <p:cNvSpPr/>
          <p:nvPr/>
        </p:nvSpPr>
        <p:spPr>
          <a:xfrm>
            <a:off x="449033" y="1885949"/>
            <a:ext cx="2588080" cy="1175657"/>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enterotoxin enters the bloodstream </a:t>
            </a:r>
            <a:endParaRPr lang="ru-RU" sz="2400" b="1" dirty="0">
              <a:solidFill>
                <a:schemeClr val="tx1"/>
              </a:solidFill>
            </a:endParaRPr>
          </a:p>
        </p:txBody>
      </p:sp>
      <p:sp>
        <p:nvSpPr>
          <p:cNvPr id="5" name="Блок-схема: альтернативный процесс 4"/>
          <p:cNvSpPr/>
          <p:nvPr/>
        </p:nvSpPr>
        <p:spPr>
          <a:xfrm>
            <a:off x="2691492" y="3222171"/>
            <a:ext cx="2803071" cy="1170215"/>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may damage the endothelial cells of capillaries</a:t>
            </a:r>
            <a:endParaRPr lang="ru-RU" sz="2400" b="1" dirty="0">
              <a:solidFill>
                <a:schemeClr val="tx1"/>
              </a:solidFill>
            </a:endParaRPr>
          </a:p>
        </p:txBody>
      </p:sp>
      <p:sp>
        <p:nvSpPr>
          <p:cNvPr id="6" name="Блок-схема: альтернативный процесс 5"/>
          <p:cNvSpPr/>
          <p:nvPr/>
        </p:nvSpPr>
        <p:spPr>
          <a:xfrm>
            <a:off x="5306785" y="4392386"/>
            <a:ext cx="2996293" cy="1159328"/>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may lead to the necrosis of affected tissues</a:t>
            </a:r>
            <a:endParaRPr lang="ru-RU" sz="2400" b="1" dirty="0">
              <a:solidFill>
                <a:schemeClr val="tx1"/>
              </a:solidFill>
            </a:endParaRPr>
          </a:p>
        </p:txBody>
      </p:sp>
      <p:sp>
        <p:nvSpPr>
          <p:cNvPr id="7" name="Блок-схема: альтернативный процесс 6"/>
          <p:cNvSpPr/>
          <p:nvPr/>
        </p:nvSpPr>
        <p:spPr>
          <a:xfrm>
            <a:off x="8711294" y="4972051"/>
            <a:ext cx="2465614" cy="1253218"/>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dehydration and demineralization of the body</a:t>
            </a:r>
            <a:endParaRPr lang="ru-RU" sz="2400" b="1" dirty="0">
              <a:solidFill>
                <a:schemeClr val="tx1"/>
              </a:solidFill>
            </a:endParaRPr>
          </a:p>
        </p:txBody>
      </p:sp>
      <p:sp>
        <p:nvSpPr>
          <p:cNvPr id="10" name="Выгнутая влево стрелка 9"/>
          <p:cNvSpPr/>
          <p:nvPr/>
        </p:nvSpPr>
        <p:spPr>
          <a:xfrm>
            <a:off x="1983921" y="3061606"/>
            <a:ext cx="579665" cy="12246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Выгнутая вверх стрелка 10"/>
          <p:cNvSpPr/>
          <p:nvPr/>
        </p:nvSpPr>
        <p:spPr>
          <a:xfrm>
            <a:off x="5494562" y="3577589"/>
            <a:ext cx="1698173" cy="62701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Выгнутая вниз стрелка 11"/>
          <p:cNvSpPr/>
          <p:nvPr/>
        </p:nvSpPr>
        <p:spPr>
          <a:xfrm>
            <a:off x="7413171" y="5551714"/>
            <a:ext cx="1298123" cy="5402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96079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908503"/>
          </a:xfrm>
        </p:spPr>
        <p:txBody>
          <a:bodyPr>
            <a:normAutofit/>
          </a:bodyPr>
          <a:lstStyle/>
          <a:p>
            <a:pPr algn="r"/>
            <a:r>
              <a:rPr lang="en-US" sz="2800" b="1" dirty="0"/>
              <a:t>Clinical picture</a:t>
            </a:r>
            <a:r>
              <a:rPr lang="ru-RU" sz="2800" dirty="0"/>
              <a:t/>
            </a:r>
            <a:br>
              <a:rPr lang="ru-RU" sz="2800" dirty="0"/>
            </a:br>
            <a:endParaRPr lang="ru-RU" sz="2800" dirty="0"/>
          </a:p>
        </p:txBody>
      </p:sp>
      <p:sp>
        <p:nvSpPr>
          <p:cNvPr id="3" name="Объект 2"/>
          <p:cNvSpPr>
            <a:spLocks noGrp="1"/>
          </p:cNvSpPr>
          <p:nvPr>
            <p:ph idx="1"/>
          </p:nvPr>
        </p:nvSpPr>
        <p:spPr>
          <a:xfrm>
            <a:off x="838200" y="1143000"/>
            <a:ext cx="10515600" cy="5314950"/>
          </a:xfrm>
        </p:spPr>
        <p:txBody>
          <a:bodyPr>
            <a:normAutofit/>
          </a:bodyPr>
          <a:lstStyle/>
          <a:p>
            <a:pPr marL="0" indent="0">
              <a:buNone/>
            </a:pPr>
            <a:r>
              <a:rPr lang="en-US" dirty="0" smtClean="0"/>
              <a:t>Virulent </a:t>
            </a:r>
            <a:r>
              <a:rPr lang="en-US" dirty="0"/>
              <a:t>strains of E. coli are usually responsible for </a:t>
            </a:r>
            <a:r>
              <a:rPr lang="en-US" b="1" dirty="0"/>
              <a:t>enteritis or gastroenteritis</a:t>
            </a:r>
            <a:r>
              <a:rPr lang="en-US" dirty="0"/>
              <a:t>. </a:t>
            </a:r>
            <a:endParaRPr lang="ru-RU" dirty="0" smtClean="0"/>
          </a:p>
          <a:p>
            <a:pPr marL="0" indent="0">
              <a:buNone/>
            </a:pPr>
            <a:endParaRPr lang="ru-RU" dirty="0" smtClean="0"/>
          </a:p>
          <a:p>
            <a:pPr marL="0" indent="0">
              <a:buNone/>
            </a:pPr>
            <a:r>
              <a:rPr lang="en-US" dirty="0" smtClean="0"/>
              <a:t>The </a:t>
            </a:r>
            <a:r>
              <a:rPr lang="en-US" dirty="0"/>
              <a:t>severity of the disease </a:t>
            </a:r>
            <a:r>
              <a:rPr lang="en-US" b="1" dirty="0"/>
              <a:t>may be different</a:t>
            </a:r>
            <a:r>
              <a:rPr lang="en-US" dirty="0"/>
              <a:t>. </a:t>
            </a:r>
            <a:endParaRPr lang="ru-RU" dirty="0" smtClean="0"/>
          </a:p>
          <a:p>
            <a:endParaRPr lang="ru-RU" dirty="0" smtClean="0"/>
          </a:p>
          <a:p>
            <a:r>
              <a:rPr lang="en-US" dirty="0" smtClean="0"/>
              <a:t>The </a:t>
            </a:r>
            <a:r>
              <a:rPr lang="en-US" dirty="0"/>
              <a:t>majority of patients have a </a:t>
            </a:r>
            <a:r>
              <a:rPr lang="en-US" b="1" dirty="0"/>
              <a:t>mild illness</a:t>
            </a:r>
            <a:r>
              <a:rPr lang="en-US" dirty="0"/>
              <a:t>. </a:t>
            </a:r>
            <a:endParaRPr lang="ru-RU" dirty="0" smtClean="0"/>
          </a:p>
          <a:p>
            <a:r>
              <a:rPr lang="en-US" dirty="0" smtClean="0"/>
              <a:t>But </a:t>
            </a:r>
            <a:r>
              <a:rPr lang="en-US" dirty="0"/>
              <a:t>some patients with </a:t>
            </a:r>
            <a:r>
              <a:rPr lang="en-US" dirty="0" err="1"/>
              <a:t>escherichiosis</a:t>
            </a:r>
            <a:r>
              <a:rPr lang="en-US" dirty="0"/>
              <a:t> may have </a:t>
            </a:r>
            <a:r>
              <a:rPr lang="en-US" b="1" dirty="0"/>
              <a:t>severe</a:t>
            </a:r>
            <a:r>
              <a:rPr lang="en-US" dirty="0"/>
              <a:t> and sometimes a </a:t>
            </a:r>
            <a:r>
              <a:rPr lang="en-US" b="1" dirty="0"/>
              <a:t>fulminant</a:t>
            </a:r>
            <a:r>
              <a:rPr lang="en-US" dirty="0"/>
              <a:t> </a:t>
            </a:r>
            <a:r>
              <a:rPr lang="en-US" b="1" dirty="0"/>
              <a:t>course</a:t>
            </a:r>
            <a:r>
              <a:rPr lang="en-US" dirty="0"/>
              <a:t> especially in young children, the elderly, or the </a:t>
            </a:r>
            <a:r>
              <a:rPr lang="en-US" dirty="0" smtClean="0"/>
              <a:t>immunocompromised </a:t>
            </a:r>
            <a:r>
              <a:rPr lang="en-US" dirty="0"/>
              <a:t>persons. </a:t>
            </a:r>
            <a:endParaRPr lang="ru-RU" dirty="0" smtClean="0"/>
          </a:p>
          <a:p>
            <a:r>
              <a:rPr lang="en-US" dirty="0" smtClean="0"/>
              <a:t>The </a:t>
            </a:r>
            <a:r>
              <a:rPr lang="en-US" dirty="0"/>
              <a:t>clinical picture of the disease depends on serological type of the causative agent. </a:t>
            </a:r>
            <a:endParaRPr lang="ru-RU" dirty="0"/>
          </a:p>
        </p:txBody>
      </p:sp>
    </p:spTree>
    <p:extLst>
      <p:ext uri="{BB962C8B-B14F-4D97-AF65-F5344CB8AC3E}">
        <p14:creationId xmlns:p14="http://schemas.microsoft.com/office/powerpoint/2010/main" val="720557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84011"/>
          </a:xfrm>
        </p:spPr>
        <p:txBody>
          <a:bodyPr>
            <a:normAutofit/>
          </a:bodyPr>
          <a:lstStyle/>
          <a:p>
            <a:pPr algn="r"/>
            <a:r>
              <a:rPr lang="en-US" sz="2800" b="1" dirty="0"/>
              <a:t>Clinical picture</a:t>
            </a:r>
            <a:endParaRPr lang="ru-RU" sz="2800" dirty="0"/>
          </a:p>
        </p:txBody>
      </p:sp>
      <p:sp>
        <p:nvSpPr>
          <p:cNvPr id="3" name="Объект 2"/>
          <p:cNvSpPr>
            <a:spLocks noGrp="1"/>
          </p:cNvSpPr>
          <p:nvPr>
            <p:ph idx="1"/>
          </p:nvPr>
        </p:nvSpPr>
        <p:spPr>
          <a:xfrm>
            <a:off x="824592" y="1084497"/>
            <a:ext cx="10515600" cy="5265965"/>
          </a:xfrm>
        </p:spPr>
        <p:txBody>
          <a:bodyPr>
            <a:normAutofit/>
          </a:bodyPr>
          <a:lstStyle/>
          <a:p>
            <a:pPr marL="0" indent="0">
              <a:buNone/>
            </a:pPr>
            <a:r>
              <a:rPr lang="en-US" b="1" dirty="0"/>
              <a:t>The incubation </a:t>
            </a:r>
            <a:r>
              <a:rPr lang="en-US" dirty="0"/>
              <a:t>may last from 6 hours to 7 days. </a:t>
            </a:r>
            <a:endParaRPr lang="ru-RU" dirty="0" smtClean="0"/>
          </a:p>
          <a:p>
            <a:pPr marL="0" indent="0" algn="ctr">
              <a:buNone/>
            </a:pPr>
            <a:r>
              <a:rPr lang="en-US" dirty="0" smtClean="0"/>
              <a:t> </a:t>
            </a:r>
            <a:endParaRPr lang="ru-RU" dirty="0" smtClean="0"/>
          </a:p>
          <a:p>
            <a:pPr marL="0" indent="0">
              <a:buNone/>
            </a:pPr>
            <a:endParaRPr lang="ru-RU" dirty="0"/>
          </a:p>
          <a:p>
            <a:pPr marL="0" indent="0">
              <a:buNone/>
            </a:pPr>
            <a:endParaRPr lang="ru-RU" dirty="0" smtClean="0"/>
          </a:p>
          <a:p>
            <a:pPr marL="0" indent="0">
              <a:buNone/>
            </a:pPr>
            <a:endParaRPr lang="ru-RU" dirty="0" smtClean="0"/>
          </a:p>
          <a:p>
            <a:pPr marL="0" indent="0">
              <a:buNone/>
            </a:pPr>
            <a:r>
              <a:rPr lang="en-US" dirty="0" smtClean="0"/>
              <a:t>They </a:t>
            </a:r>
            <a:r>
              <a:rPr lang="en-US" dirty="0"/>
              <a:t>adhere to epithelium cells in the </a:t>
            </a:r>
            <a:r>
              <a:rPr lang="en-US" b="1" dirty="0"/>
              <a:t>small intestine </a:t>
            </a:r>
            <a:r>
              <a:rPr lang="en-US" dirty="0"/>
              <a:t>and </a:t>
            </a:r>
            <a:r>
              <a:rPr lang="en-US" b="1" dirty="0"/>
              <a:t>produce enterotoxin.</a:t>
            </a:r>
            <a:r>
              <a:rPr lang="en-US" dirty="0"/>
              <a:t> </a:t>
            </a:r>
            <a:endParaRPr lang="ru-RU" dirty="0" smtClean="0"/>
          </a:p>
        </p:txBody>
      </p:sp>
      <p:sp>
        <p:nvSpPr>
          <p:cNvPr id="4" name="Блок-схема: альтернативный процесс 3"/>
          <p:cNvSpPr/>
          <p:nvPr/>
        </p:nvSpPr>
        <p:spPr>
          <a:xfrm>
            <a:off x="2204358" y="2645229"/>
            <a:ext cx="2392136" cy="86541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non-invasive</a:t>
            </a:r>
            <a:endParaRPr lang="ru-RU" sz="2000" b="1" dirty="0">
              <a:solidFill>
                <a:schemeClr val="tx1"/>
              </a:solidFill>
            </a:endParaRPr>
          </a:p>
        </p:txBody>
      </p:sp>
      <p:sp>
        <p:nvSpPr>
          <p:cNvPr id="5" name="Блок-схема: альтернативный процесс 4"/>
          <p:cNvSpPr/>
          <p:nvPr/>
        </p:nvSpPr>
        <p:spPr>
          <a:xfrm>
            <a:off x="6082392" y="2645229"/>
            <a:ext cx="2751365" cy="86541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do not invade the epithelium of the intestinal tract</a:t>
            </a:r>
            <a:endParaRPr lang="ru-RU" sz="2000" b="1" dirty="0">
              <a:solidFill>
                <a:schemeClr val="tx1"/>
              </a:solidFill>
            </a:endParaRPr>
          </a:p>
        </p:txBody>
      </p:sp>
      <p:sp>
        <p:nvSpPr>
          <p:cNvPr id="6" name="Блок-схема: альтернативный процесс 5"/>
          <p:cNvSpPr/>
          <p:nvPr/>
        </p:nvSpPr>
        <p:spPr>
          <a:xfrm>
            <a:off x="4226377" y="1630137"/>
            <a:ext cx="2392136" cy="86541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ETEC</a:t>
            </a:r>
            <a:endParaRPr lang="ru-RU" sz="2400" dirty="0">
              <a:solidFill>
                <a:schemeClr val="tx1"/>
              </a:solidFill>
            </a:endParaRPr>
          </a:p>
        </p:txBody>
      </p:sp>
      <p:sp>
        <p:nvSpPr>
          <p:cNvPr id="7" name="Стрелка вправо 6"/>
          <p:cNvSpPr/>
          <p:nvPr/>
        </p:nvSpPr>
        <p:spPr>
          <a:xfrm>
            <a:off x="4833257" y="2883299"/>
            <a:ext cx="978408" cy="389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альтернативный процесс 7"/>
          <p:cNvSpPr/>
          <p:nvPr/>
        </p:nvSpPr>
        <p:spPr>
          <a:xfrm>
            <a:off x="2362201" y="5676909"/>
            <a:ext cx="2392136" cy="86541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Watery stool without smell</a:t>
            </a:r>
            <a:endParaRPr lang="ru-RU" sz="2000" b="1" dirty="0">
              <a:solidFill>
                <a:schemeClr val="tx1"/>
              </a:solidFill>
            </a:endParaRPr>
          </a:p>
        </p:txBody>
      </p:sp>
      <p:sp>
        <p:nvSpPr>
          <p:cNvPr id="9" name="Блок-схема: альтернативный процесс 8"/>
          <p:cNvSpPr/>
          <p:nvPr/>
        </p:nvSpPr>
        <p:spPr>
          <a:xfrm>
            <a:off x="8395609" y="4540757"/>
            <a:ext cx="2392136" cy="86541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Diffuse pain over the epigastrium and </a:t>
            </a:r>
            <a:r>
              <a:rPr lang="en-US" sz="2000" b="1" dirty="0" err="1">
                <a:solidFill>
                  <a:schemeClr val="tx1"/>
                </a:solidFill>
              </a:rPr>
              <a:t>mesogastrium</a:t>
            </a:r>
            <a:r>
              <a:rPr lang="en-US" sz="2000" b="1" dirty="0">
                <a:solidFill>
                  <a:schemeClr val="tx1"/>
                </a:solidFill>
              </a:rPr>
              <a:t> </a:t>
            </a:r>
            <a:endParaRPr lang="ru-RU" sz="2000" b="1" dirty="0">
              <a:solidFill>
                <a:schemeClr val="tx1"/>
              </a:solidFill>
            </a:endParaRPr>
          </a:p>
        </p:txBody>
      </p:sp>
      <p:sp>
        <p:nvSpPr>
          <p:cNvPr id="10" name="Блок-схема: альтернативный процесс 9"/>
          <p:cNvSpPr/>
          <p:nvPr/>
        </p:nvSpPr>
        <p:spPr>
          <a:xfrm>
            <a:off x="4371975" y="4540757"/>
            <a:ext cx="2392136" cy="86541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normal or </a:t>
            </a:r>
            <a:r>
              <a:rPr lang="en-US" sz="2000" b="1" dirty="0" err="1">
                <a:solidFill>
                  <a:schemeClr val="tx1"/>
                </a:solidFill>
              </a:rPr>
              <a:t>subfebrile</a:t>
            </a:r>
            <a:r>
              <a:rPr lang="en-US" sz="2000" b="1" dirty="0">
                <a:solidFill>
                  <a:schemeClr val="tx1"/>
                </a:solidFill>
              </a:rPr>
              <a:t> temperature</a:t>
            </a:r>
            <a:endParaRPr lang="ru-RU" sz="2000" b="1" dirty="0">
              <a:solidFill>
                <a:schemeClr val="tx1"/>
              </a:solidFill>
            </a:endParaRPr>
          </a:p>
        </p:txBody>
      </p:sp>
      <p:sp>
        <p:nvSpPr>
          <p:cNvPr id="11" name="Блок-схема: альтернативный процесс 10"/>
          <p:cNvSpPr/>
          <p:nvPr/>
        </p:nvSpPr>
        <p:spPr>
          <a:xfrm>
            <a:off x="1008290" y="4540757"/>
            <a:ext cx="2392136" cy="86541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mild symptoms of intoxication</a:t>
            </a:r>
            <a:endParaRPr lang="ru-RU" sz="2000" b="1" dirty="0">
              <a:solidFill>
                <a:schemeClr val="tx1"/>
              </a:solidFill>
            </a:endParaRPr>
          </a:p>
        </p:txBody>
      </p:sp>
      <p:sp>
        <p:nvSpPr>
          <p:cNvPr id="12" name="Блок-схема: альтернативный процесс 11"/>
          <p:cNvSpPr/>
          <p:nvPr/>
        </p:nvSpPr>
        <p:spPr>
          <a:xfrm>
            <a:off x="6508298" y="5676909"/>
            <a:ext cx="2392136" cy="86541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accompanied by </a:t>
            </a:r>
            <a:r>
              <a:rPr lang="en-US" sz="2000" b="1" dirty="0" smtClean="0">
                <a:solidFill>
                  <a:schemeClr val="tx1"/>
                </a:solidFill>
              </a:rPr>
              <a:t>severe</a:t>
            </a:r>
            <a:r>
              <a:rPr lang="en-US" sz="2000" b="1" dirty="0" smtClean="0">
                <a:solidFill>
                  <a:schemeClr val="tx1"/>
                </a:solidFill>
              </a:rPr>
              <a:t> </a:t>
            </a:r>
            <a:r>
              <a:rPr lang="en-US" sz="2000" b="1" dirty="0">
                <a:solidFill>
                  <a:schemeClr val="tx1"/>
                </a:solidFill>
              </a:rPr>
              <a:t>dehydration</a:t>
            </a:r>
            <a:endParaRPr lang="ru-RU" sz="2000" b="1" dirty="0">
              <a:solidFill>
                <a:schemeClr val="tx1"/>
              </a:solidFill>
            </a:endParaRPr>
          </a:p>
        </p:txBody>
      </p:sp>
      <p:sp>
        <p:nvSpPr>
          <p:cNvPr id="13" name="Стрелка вправо 12"/>
          <p:cNvSpPr/>
          <p:nvPr/>
        </p:nvSpPr>
        <p:spPr>
          <a:xfrm>
            <a:off x="4997523" y="5950412"/>
            <a:ext cx="1141040" cy="318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29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a:t>The differential diagnoses of ETEC</a:t>
            </a:r>
            <a:r>
              <a:rPr lang="ru-RU" sz="2800" b="1" dirty="0"/>
              <a:t/>
            </a:r>
            <a:br>
              <a:rPr lang="ru-RU" sz="2800" b="1" dirty="0"/>
            </a:br>
            <a:endParaRPr lang="ru-RU" sz="2800" b="1" dirty="0"/>
          </a:p>
        </p:txBody>
      </p:sp>
      <p:sp>
        <p:nvSpPr>
          <p:cNvPr id="3" name="Объект 2"/>
          <p:cNvSpPr>
            <a:spLocks noGrp="1"/>
          </p:cNvSpPr>
          <p:nvPr>
            <p:ph idx="1"/>
          </p:nvPr>
        </p:nvSpPr>
        <p:spPr/>
        <p:txBody>
          <a:bodyPr/>
          <a:lstStyle/>
          <a:p>
            <a:r>
              <a:rPr lang="en-US" dirty="0"/>
              <a:t>Vibrio </a:t>
            </a:r>
            <a:r>
              <a:rPr lang="en-US" dirty="0" err="1"/>
              <a:t>cholerae</a:t>
            </a:r>
            <a:r>
              <a:rPr lang="en-US" dirty="0"/>
              <a:t> infection </a:t>
            </a:r>
          </a:p>
          <a:p>
            <a:r>
              <a:rPr lang="en-US" dirty="0"/>
              <a:t>Rotavirus infection. </a:t>
            </a:r>
            <a:endParaRPr lang="ru-RU" dirty="0"/>
          </a:p>
          <a:p>
            <a:pPr marL="0" indent="0">
              <a:buNone/>
            </a:pPr>
            <a:endParaRPr lang="ru-RU" dirty="0"/>
          </a:p>
          <a:p>
            <a:endParaRPr lang="en-US" dirty="0" smtClean="0"/>
          </a:p>
          <a:p>
            <a:pPr marL="0" indent="0">
              <a:buNone/>
            </a:pPr>
            <a:endParaRPr lang="ru-RU" dirty="0"/>
          </a:p>
        </p:txBody>
      </p:sp>
    </p:spTree>
    <p:extLst>
      <p:ext uri="{BB962C8B-B14F-4D97-AF65-F5344CB8AC3E}">
        <p14:creationId xmlns:p14="http://schemas.microsoft.com/office/powerpoint/2010/main" val="2571635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650" y="193675"/>
            <a:ext cx="10515600" cy="1006475"/>
          </a:xfrm>
        </p:spPr>
        <p:txBody>
          <a:bodyPr>
            <a:normAutofit/>
          </a:bodyPr>
          <a:lstStyle/>
          <a:p>
            <a:pPr algn="r"/>
            <a:r>
              <a:rPr lang="en-US" sz="2800" b="1" dirty="0"/>
              <a:t>Clinical picture</a:t>
            </a:r>
            <a:endParaRPr lang="ru-RU" sz="2800" dirty="0"/>
          </a:p>
        </p:txBody>
      </p:sp>
      <p:sp>
        <p:nvSpPr>
          <p:cNvPr id="3" name="Объект 2"/>
          <p:cNvSpPr>
            <a:spLocks noGrp="1"/>
          </p:cNvSpPr>
          <p:nvPr>
            <p:ph idx="1"/>
          </p:nvPr>
        </p:nvSpPr>
        <p:spPr>
          <a:xfrm>
            <a:off x="922564" y="2392136"/>
            <a:ext cx="10401300" cy="4204607"/>
          </a:xfrm>
        </p:spPr>
        <p:txBody>
          <a:bodyPr>
            <a:normAutofit lnSpcReduction="10000"/>
          </a:bodyPr>
          <a:lstStyle/>
          <a:p>
            <a:pPr marL="0" indent="0">
              <a:buNone/>
            </a:pPr>
            <a:r>
              <a:rPr lang="en-US" dirty="0" smtClean="0"/>
              <a:t>This </a:t>
            </a:r>
            <a:r>
              <a:rPr lang="en-US" dirty="0"/>
              <a:t>clinical form of the disease is more characteristic for children. </a:t>
            </a: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Diarrhea </a:t>
            </a:r>
            <a:r>
              <a:rPr lang="en-US" dirty="0"/>
              <a:t>may be prolonged, leading to dehydration, electrolyte imbalance and even fatal outcome</a:t>
            </a:r>
            <a:r>
              <a:rPr lang="en-US" dirty="0" smtClean="0"/>
              <a:t>.</a:t>
            </a:r>
            <a:endParaRPr lang="en-US" dirty="0" smtClean="0"/>
          </a:p>
          <a:p>
            <a:r>
              <a:rPr lang="en-US" dirty="0" smtClean="0"/>
              <a:t>These </a:t>
            </a:r>
            <a:r>
              <a:rPr lang="en-US" dirty="0"/>
              <a:t>strains are </a:t>
            </a:r>
            <a:r>
              <a:rPr lang="en-US" b="1" dirty="0"/>
              <a:t>transmitted</a:t>
            </a:r>
            <a:r>
              <a:rPr lang="en-US" dirty="0"/>
              <a:t> by contaminated food or water and by </a:t>
            </a:r>
            <a:r>
              <a:rPr lang="en-US" dirty="0" smtClean="0"/>
              <a:t>person-to-person. </a:t>
            </a:r>
            <a:endParaRPr lang="ru-RU" dirty="0"/>
          </a:p>
          <a:p>
            <a:pPr marL="0" indent="0">
              <a:buNone/>
            </a:pPr>
            <a:endParaRPr lang="ru-RU" dirty="0"/>
          </a:p>
        </p:txBody>
      </p:sp>
      <p:sp>
        <p:nvSpPr>
          <p:cNvPr id="6" name="Блок-схема: альтернативный процесс 5"/>
          <p:cNvSpPr/>
          <p:nvPr/>
        </p:nvSpPr>
        <p:spPr>
          <a:xfrm>
            <a:off x="4684936" y="677635"/>
            <a:ext cx="2400301" cy="56333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EPEC</a:t>
            </a:r>
            <a:endParaRPr lang="ru-RU" sz="2400" b="1" dirty="0">
              <a:solidFill>
                <a:schemeClr val="tx1"/>
              </a:solidFill>
            </a:endParaRPr>
          </a:p>
        </p:txBody>
      </p:sp>
      <p:sp>
        <p:nvSpPr>
          <p:cNvPr id="7" name="Блок-схема: альтернативный процесс 6"/>
          <p:cNvSpPr/>
          <p:nvPr/>
        </p:nvSpPr>
        <p:spPr>
          <a:xfrm>
            <a:off x="7085237" y="1441476"/>
            <a:ext cx="2696937" cy="755035"/>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 development of enteritis </a:t>
            </a:r>
            <a:endParaRPr lang="ru-RU" sz="2000" b="1" dirty="0">
              <a:solidFill>
                <a:schemeClr val="tx1"/>
              </a:solidFill>
            </a:endParaRPr>
          </a:p>
        </p:txBody>
      </p:sp>
      <p:sp>
        <p:nvSpPr>
          <p:cNvPr id="8" name="Блок-схема: альтернативный процесс 7"/>
          <p:cNvSpPr/>
          <p:nvPr/>
        </p:nvSpPr>
        <p:spPr>
          <a:xfrm>
            <a:off x="2035627" y="1441476"/>
            <a:ext cx="2789466" cy="755035"/>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 development </a:t>
            </a:r>
            <a:r>
              <a:rPr lang="en-US" sz="2000" b="1" dirty="0" smtClean="0">
                <a:solidFill>
                  <a:schemeClr val="tx1"/>
                </a:solidFill>
              </a:rPr>
              <a:t>of </a:t>
            </a:r>
            <a:r>
              <a:rPr lang="en-US" sz="2000" b="1" dirty="0" err="1" smtClean="0">
                <a:solidFill>
                  <a:schemeClr val="tx1"/>
                </a:solidFill>
              </a:rPr>
              <a:t>enterocolitis</a:t>
            </a:r>
            <a:endParaRPr lang="ru-RU" sz="2000" b="1" dirty="0">
              <a:solidFill>
                <a:schemeClr val="tx1"/>
              </a:solidFill>
            </a:endParaRPr>
          </a:p>
        </p:txBody>
      </p:sp>
      <p:sp>
        <p:nvSpPr>
          <p:cNvPr id="9" name="Блок-схема: альтернативный процесс 8"/>
          <p:cNvSpPr/>
          <p:nvPr/>
        </p:nvSpPr>
        <p:spPr>
          <a:xfrm>
            <a:off x="5385702" y="1512669"/>
            <a:ext cx="998767" cy="612648"/>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or</a:t>
            </a:r>
            <a:endParaRPr lang="ru-RU" b="1" dirty="0">
              <a:solidFill>
                <a:schemeClr val="tx1"/>
              </a:solidFill>
            </a:endParaRPr>
          </a:p>
        </p:txBody>
      </p:sp>
      <p:sp>
        <p:nvSpPr>
          <p:cNvPr id="10" name="Блок-схема: альтернативный процесс 9"/>
          <p:cNvSpPr/>
          <p:nvPr/>
        </p:nvSpPr>
        <p:spPr>
          <a:xfrm>
            <a:off x="934809" y="3177207"/>
            <a:ext cx="4450893" cy="113353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EPEC cause either a watery or bloody diarrhea</a:t>
            </a:r>
            <a:endParaRPr lang="ru-RU" sz="2000" b="1" dirty="0">
              <a:solidFill>
                <a:schemeClr val="tx1"/>
              </a:solidFill>
            </a:endParaRPr>
          </a:p>
        </p:txBody>
      </p:sp>
      <p:sp>
        <p:nvSpPr>
          <p:cNvPr id="14" name="Блок-схема: альтернативный процесс 13"/>
          <p:cNvSpPr/>
          <p:nvPr/>
        </p:nvSpPr>
        <p:spPr>
          <a:xfrm>
            <a:off x="6844938" y="3177207"/>
            <a:ext cx="4114799" cy="113353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acute tissue-destructive process</a:t>
            </a:r>
            <a:endParaRPr lang="ru-RU" sz="2000" b="1" dirty="0">
              <a:solidFill>
                <a:schemeClr val="tx1"/>
              </a:solidFill>
            </a:endParaRPr>
          </a:p>
        </p:txBody>
      </p:sp>
    </p:spTree>
    <p:extLst>
      <p:ext uri="{BB962C8B-B14F-4D97-AF65-F5344CB8AC3E}">
        <p14:creationId xmlns:p14="http://schemas.microsoft.com/office/powerpoint/2010/main" val="815907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t>dehydration</a:t>
            </a:r>
            <a:br>
              <a:rPr lang="en-US" sz="2800" dirty="0"/>
            </a:br>
            <a:endParaRPr lang="ru-RU" sz="2800" dirty="0"/>
          </a:p>
        </p:txBody>
      </p:sp>
      <p:sp>
        <p:nvSpPr>
          <p:cNvPr id="3" name="Объект 2"/>
          <p:cNvSpPr>
            <a:spLocks noGrp="1"/>
          </p:cNvSpPr>
          <p:nvPr>
            <p:ph idx="1"/>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77" y="1894114"/>
            <a:ext cx="4778830" cy="358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291" y="1281793"/>
            <a:ext cx="6270170" cy="470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6810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a:t>The differential diagnoses of EPEC </a:t>
            </a:r>
            <a:endParaRPr lang="ru-RU" sz="3200" b="1" dirty="0"/>
          </a:p>
        </p:txBody>
      </p:sp>
      <p:sp>
        <p:nvSpPr>
          <p:cNvPr id="3" name="Объект 2"/>
          <p:cNvSpPr>
            <a:spLocks noGrp="1"/>
          </p:cNvSpPr>
          <p:nvPr>
            <p:ph idx="1"/>
          </p:nvPr>
        </p:nvSpPr>
        <p:spPr/>
        <p:txBody>
          <a:bodyPr/>
          <a:lstStyle/>
          <a:p>
            <a:r>
              <a:rPr lang="en-US" dirty="0"/>
              <a:t>rotavirus infection, </a:t>
            </a:r>
          </a:p>
          <a:p>
            <a:r>
              <a:rPr lang="en-US" dirty="0"/>
              <a:t>Norwalk virus infection, </a:t>
            </a:r>
          </a:p>
          <a:p>
            <a:r>
              <a:rPr lang="en-US" dirty="0"/>
              <a:t>Salmonella infection, </a:t>
            </a:r>
          </a:p>
          <a:p>
            <a:r>
              <a:rPr lang="en-US" dirty="0"/>
              <a:t>Campylobacter diarrhea.</a:t>
            </a:r>
            <a:endParaRPr lang="ru-RU" dirty="0"/>
          </a:p>
          <a:p>
            <a:pPr marL="0" indent="0">
              <a:buNone/>
            </a:pPr>
            <a:endParaRPr lang="ru-RU" dirty="0"/>
          </a:p>
          <a:p>
            <a:endParaRPr lang="ru-RU" dirty="0"/>
          </a:p>
        </p:txBody>
      </p:sp>
    </p:spTree>
    <p:extLst>
      <p:ext uri="{BB962C8B-B14F-4D97-AF65-F5344CB8AC3E}">
        <p14:creationId xmlns:p14="http://schemas.microsoft.com/office/powerpoint/2010/main" val="3027327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18696"/>
          </a:xfrm>
        </p:spPr>
        <p:txBody>
          <a:bodyPr>
            <a:normAutofit/>
          </a:bodyPr>
          <a:lstStyle/>
          <a:p>
            <a:pPr algn="r"/>
            <a:r>
              <a:rPr lang="en-US" sz="2800" b="1" dirty="0"/>
              <a:t>Clinical picture</a:t>
            </a:r>
            <a:endParaRPr lang="ru-RU" sz="2800" dirty="0"/>
          </a:p>
        </p:txBody>
      </p:sp>
      <p:sp>
        <p:nvSpPr>
          <p:cNvPr id="3" name="Объект 2"/>
          <p:cNvSpPr>
            <a:spLocks noGrp="1"/>
          </p:cNvSpPr>
          <p:nvPr>
            <p:ph idx="1"/>
          </p:nvPr>
        </p:nvSpPr>
        <p:spPr>
          <a:xfrm>
            <a:off x="1055913" y="2253343"/>
            <a:ext cx="10496550" cy="5061515"/>
          </a:xfrm>
        </p:spPr>
        <p:txBody>
          <a:bodyPr/>
          <a:lstStyle/>
          <a:p>
            <a:pPr marL="0" indent="0">
              <a:buNone/>
            </a:pPr>
            <a:r>
              <a:rPr lang="en-US" dirty="0" err="1" smtClean="0"/>
              <a:t>Enterohernorrhagic</a:t>
            </a:r>
            <a:r>
              <a:rPr lang="en-US" dirty="0" smtClean="0"/>
              <a:t> </a:t>
            </a:r>
            <a:r>
              <a:rPr lang="en-US" i="1" dirty="0"/>
              <a:t>E. coli</a:t>
            </a:r>
            <a:r>
              <a:rPr lang="en-US" dirty="0"/>
              <a:t> 0157 causes the most severe disease</a:t>
            </a:r>
            <a:r>
              <a:rPr lang="en-US" dirty="0" smtClean="0"/>
              <a:t>.</a:t>
            </a: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
        <p:nvSpPr>
          <p:cNvPr id="5" name="Блок-схема: альтернативный процесс 4"/>
          <p:cNvSpPr/>
          <p:nvPr/>
        </p:nvSpPr>
        <p:spPr>
          <a:xfrm>
            <a:off x="4552949" y="579661"/>
            <a:ext cx="1875065" cy="57966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EHEC</a:t>
            </a:r>
            <a:endParaRPr lang="ru-RU" sz="2400" b="1" dirty="0">
              <a:solidFill>
                <a:schemeClr val="tx1"/>
              </a:solidFill>
            </a:endParaRPr>
          </a:p>
        </p:txBody>
      </p:sp>
      <p:sp>
        <p:nvSpPr>
          <p:cNvPr id="6" name="Блок-схема: альтернативный процесс 5"/>
          <p:cNvSpPr/>
          <p:nvPr/>
        </p:nvSpPr>
        <p:spPr>
          <a:xfrm>
            <a:off x="7410449" y="1352545"/>
            <a:ext cx="2917372" cy="759279"/>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kidney failure without fever</a:t>
            </a:r>
            <a:endParaRPr lang="ru-RU" sz="2400" b="1" dirty="0">
              <a:solidFill>
                <a:schemeClr val="tx1"/>
              </a:solidFill>
            </a:endParaRPr>
          </a:p>
        </p:txBody>
      </p:sp>
      <p:sp>
        <p:nvSpPr>
          <p:cNvPr id="7" name="Блок-схема: альтернативный процесс 6"/>
          <p:cNvSpPr/>
          <p:nvPr/>
        </p:nvSpPr>
        <p:spPr>
          <a:xfrm>
            <a:off x="1055913" y="1352547"/>
            <a:ext cx="2536373" cy="759278"/>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bloody </a:t>
            </a:r>
            <a:r>
              <a:rPr lang="en-US" sz="2400" b="1" dirty="0" err="1">
                <a:solidFill>
                  <a:schemeClr val="tx1"/>
                </a:solidFill>
              </a:rPr>
              <a:t>diarrhoea</a:t>
            </a:r>
            <a:endParaRPr lang="ru-RU" sz="2400" b="1" dirty="0">
              <a:solidFill>
                <a:schemeClr val="tx1"/>
              </a:solidFill>
            </a:endParaRPr>
          </a:p>
        </p:txBody>
      </p:sp>
      <p:sp>
        <p:nvSpPr>
          <p:cNvPr id="8" name="Блок-схема: альтернативный процесс 7"/>
          <p:cNvSpPr/>
          <p:nvPr/>
        </p:nvSpPr>
        <p:spPr>
          <a:xfrm>
            <a:off x="4114800" y="1352547"/>
            <a:ext cx="2751364" cy="759279"/>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hemolytic-uremic syndrome </a:t>
            </a:r>
            <a:endParaRPr lang="ru-RU" sz="2400" b="1" dirty="0">
              <a:solidFill>
                <a:schemeClr val="tx1"/>
              </a:solidFill>
            </a:endParaRPr>
          </a:p>
        </p:txBody>
      </p:sp>
      <p:cxnSp>
        <p:nvCxnSpPr>
          <p:cNvPr id="10" name="Прямая со стрелкой 9"/>
          <p:cNvCxnSpPr/>
          <p:nvPr/>
        </p:nvCxnSpPr>
        <p:spPr>
          <a:xfrm flipH="1">
            <a:off x="3592286" y="869494"/>
            <a:ext cx="840921" cy="289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6515100" y="869494"/>
            <a:ext cx="1118507" cy="224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5490481" y="1159327"/>
            <a:ext cx="1" cy="1143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Блок-схема: альтернативный процесс 14"/>
          <p:cNvSpPr/>
          <p:nvPr/>
        </p:nvSpPr>
        <p:spPr>
          <a:xfrm>
            <a:off x="3471180" y="3356881"/>
            <a:ext cx="4325713" cy="76608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a:t>
            </a:r>
            <a:r>
              <a:rPr lang="en-US" sz="2400" b="1" dirty="0" err="1">
                <a:solidFill>
                  <a:schemeClr val="tx1"/>
                </a:solidFill>
              </a:rPr>
              <a:t>E.coli</a:t>
            </a:r>
            <a:r>
              <a:rPr lang="en-US" sz="2400" b="1" dirty="0">
                <a:solidFill>
                  <a:schemeClr val="tx1"/>
                </a:solidFill>
              </a:rPr>
              <a:t> produces Shiga-like </a:t>
            </a:r>
            <a:r>
              <a:rPr lang="en-US" sz="2400" b="1" dirty="0" err="1">
                <a:solidFill>
                  <a:schemeClr val="tx1"/>
                </a:solidFill>
              </a:rPr>
              <a:t>cytotoxins</a:t>
            </a:r>
            <a:r>
              <a:rPr lang="en-US" sz="2400" b="1" dirty="0">
                <a:solidFill>
                  <a:schemeClr val="tx1"/>
                </a:solidFill>
              </a:rPr>
              <a:t> </a:t>
            </a:r>
            <a:endParaRPr lang="ru-RU" sz="2400" b="1" dirty="0">
              <a:solidFill>
                <a:schemeClr val="tx1"/>
              </a:solidFill>
            </a:endParaRPr>
          </a:p>
        </p:txBody>
      </p:sp>
      <p:sp>
        <p:nvSpPr>
          <p:cNvPr id="16" name="Блок-схема: альтернативный процесс 15"/>
          <p:cNvSpPr/>
          <p:nvPr/>
        </p:nvSpPr>
        <p:spPr>
          <a:xfrm>
            <a:off x="708930" y="4270940"/>
            <a:ext cx="2549978" cy="101849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inhibit protein synthesis </a:t>
            </a:r>
            <a:endParaRPr lang="ru-RU" sz="2400" b="1" dirty="0">
              <a:solidFill>
                <a:schemeClr val="tx1"/>
              </a:solidFill>
            </a:endParaRPr>
          </a:p>
        </p:txBody>
      </p:sp>
      <p:sp>
        <p:nvSpPr>
          <p:cNvPr id="17" name="Блок-схема: альтернативный процесс 16"/>
          <p:cNvSpPr/>
          <p:nvPr/>
        </p:nvSpPr>
        <p:spPr>
          <a:xfrm>
            <a:off x="3390898" y="4270940"/>
            <a:ext cx="1826081" cy="101849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cell death</a:t>
            </a:r>
            <a:endParaRPr lang="ru-RU" sz="2400" b="1" dirty="0">
              <a:solidFill>
                <a:schemeClr val="tx1"/>
              </a:solidFill>
            </a:endParaRPr>
          </a:p>
        </p:txBody>
      </p:sp>
      <p:sp>
        <p:nvSpPr>
          <p:cNvPr id="18" name="Блок-схема: альтернативный процесс 17"/>
          <p:cNvSpPr/>
          <p:nvPr/>
        </p:nvSpPr>
        <p:spPr>
          <a:xfrm>
            <a:off x="5576207" y="4253591"/>
            <a:ext cx="5143499" cy="1053195"/>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toxin damages vascular endothelium in the bowel </a:t>
            </a:r>
            <a:r>
              <a:rPr lang="en-US" sz="2400" b="1" dirty="0" smtClean="0">
                <a:solidFill>
                  <a:schemeClr val="tx1"/>
                </a:solidFill>
              </a:rPr>
              <a:t>and </a:t>
            </a:r>
            <a:r>
              <a:rPr lang="en-US" sz="2400" b="1" dirty="0">
                <a:solidFill>
                  <a:schemeClr val="tx1"/>
                </a:solidFill>
              </a:rPr>
              <a:t>glomeruli</a:t>
            </a:r>
            <a:endParaRPr lang="ru-RU" sz="2400" b="1" dirty="0">
              <a:solidFill>
                <a:schemeClr val="tx1"/>
              </a:solidFill>
            </a:endParaRPr>
          </a:p>
        </p:txBody>
      </p:sp>
      <p:sp>
        <p:nvSpPr>
          <p:cNvPr id="19" name="Блок-схема: альтернативный процесс 18"/>
          <p:cNvSpPr/>
          <p:nvPr/>
        </p:nvSpPr>
        <p:spPr>
          <a:xfrm>
            <a:off x="3390898" y="5570755"/>
            <a:ext cx="2895602" cy="98244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hemorrhagic inflammatory colitis </a:t>
            </a:r>
            <a:endParaRPr lang="ru-RU" sz="2400" b="1" dirty="0">
              <a:solidFill>
                <a:schemeClr val="tx1"/>
              </a:solidFill>
            </a:endParaRPr>
          </a:p>
        </p:txBody>
      </p:sp>
      <p:sp>
        <p:nvSpPr>
          <p:cNvPr id="20" name="Блок-схема: альтернативный процесс 19"/>
          <p:cNvSpPr/>
          <p:nvPr/>
        </p:nvSpPr>
        <p:spPr>
          <a:xfrm>
            <a:off x="7209743" y="5570755"/>
            <a:ext cx="3509963" cy="98244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hemolytic uremic syndrome (HUS</a:t>
            </a:r>
            <a:r>
              <a:rPr lang="en-US" sz="2400" b="1" dirty="0" smtClean="0">
                <a:solidFill>
                  <a:schemeClr val="tx1"/>
                </a:solidFill>
              </a:rPr>
              <a:t>)</a:t>
            </a:r>
            <a:endParaRPr lang="ru-RU" sz="2400" b="1" dirty="0">
              <a:solidFill>
                <a:schemeClr val="tx1"/>
              </a:solidFill>
            </a:endParaRPr>
          </a:p>
        </p:txBody>
      </p:sp>
      <p:cxnSp>
        <p:nvCxnSpPr>
          <p:cNvPr id="22" name="Прямая со стрелкой 21"/>
          <p:cNvCxnSpPr/>
          <p:nvPr/>
        </p:nvCxnSpPr>
        <p:spPr>
          <a:xfrm flipH="1">
            <a:off x="6359979" y="5380264"/>
            <a:ext cx="383721" cy="681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6743700" y="5380264"/>
            <a:ext cx="400050" cy="681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507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8250" y="210005"/>
            <a:ext cx="10515600" cy="753382"/>
          </a:xfrm>
        </p:spPr>
        <p:txBody>
          <a:bodyPr>
            <a:normAutofit/>
          </a:bodyPr>
          <a:lstStyle/>
          <a:p>
            <a:pPr algn="r"/>
            <a:r>
              <a:rPr lang="en-US" sz="2800" b="1" dirty="0"/>
              <a:t>Clinical picture</a:t>
            </a:r>
            <a:endParaRPr lang="ru-RU" sz="2800" dirty="0"/>
          </a:p>
        </p:txBody>
      </p:sp>
      <p:sp>
        <p:nvSpPr>
          <p:cNvPr id="3" name="Объект 2"/>
          <p:cNvSpPr>
            <a:spLocks noGrp="1"/>
          </p:cNvSpPr>
          <p:nvPr>
            <p:ph idx="1"/>
          </p:nvPr>
        </p:nvSpPr>
        <p:spPr>
          <a:xfrm>
            <a:off x="895350" y="2504041"/>
            <a:ext cx="10755086" cy="3953909"/>
          </a:xfrm>
        </p:spPr>
        <p:txBody>
          <a:bodyPr>
            <a:normAutofit/>
          </a:bodyPr>
          <a:lstStyle/>
          <a:p>
            <a:r>
              <a:rPr lang="en-US" dirty="0" smtClean="0"/>
              <a:t>the </a:t>
            </a:r>
            <a:r>
              <a:rPr lang="en-US" dirty="0"/>
              <a:t>disease is </a:t>
            </a:r>
            <a:r>
              <a:rPr lang="en-US" b="1" dirty="0"/>
              <a:t>most commonly </a:t>
            </a:r>
            <a:r>
              <a:rPr lang="en-US" dirty="0"/>
              <a:t>associated with ingestion of undercooked contaminated ground beef. </a:t>
            </a:r>
            <a:endParaRPr lang="en-US" dirty="0" smtClean="0"/>
          </a:p>
          <a:p>
            <a:r>
              <a:rPr lang="en-US" b="1" dirty="0" smtClean="0"/>
              <a:t>Less </a:t>
            </a:r>
            <a:r>
              <a:rPr lang="en-US" b="1" dirty="0"/>
              <a:t>commonly</a:t>
            </a:r>
            <a:r>
              <a:rPr lang="en-US" dirty="0"/>
              <a:t>, cases have developed after consumption of </a:t>
            </a:r>
            <a:r>
              <a:rPr lang="en-US" dirty="0" smtClean="0"/>
              <a:t>unpasteurized </a:t>
            </a:r>
            <a:r>
              <a:rPr lang="en-US" dirty="0"/>
              <a:t>milk, spinach, lettuce, and commercial mayonnaise. </a:t>
            </a:r>
            <a:endParaRPr lang="en-US" dirty="0" smtClean="0"/>
          </a:p>
          <a:p>
            <a:r>
              <a:rPr lang="en-US" dirty="0" smtClean="0"/>
              <a:t>A </a:t>
            </a:r>
            <a:r>
              <a:rPr lang="en-US" dirty="0"/>
              <a:t>foodborne outbreak may be associated with raw tomatoes, cucumbers, and leaf salad. </a:t>
            </a:r>
            <a:endParaRPr lang="en-US" dirty="0" smtClean="0"/>
          </a:p>
          <a:p>
            <a:r>
              <a:rPr lang="en-US" dirty="0" smtClean="0"/>
              <a:t>This </a:t>
            </a:r>
            <a:r>
              <a:rPr lang="en-US" dirty="0"/>
              <a:t>infection is found primarily in </a:t>
            </a:r>
            <a:r>
              <a:rPr lang="en-US" b="1" dirty="0"/>
              <a:t>industrialized nations </a:t>
            </a:r>
            <a:r>
              <a:rPr lang="en-US" dirty="0"/>
              <a:t>and usually occurs during the </a:t>
            </a:r>
            <a:r>
              <a:rPr lang="en-US" b="1" dirty="0"/>
              <a:t>summer months</a:t>
            </a:r>
            <a:r>
              <a:rPr lang="en-US" dirty="0"/>
              <a:t>. </a:t>
            </a:r>
            <a:endParaRPr lang="en-US" dirty="0" smtClean="0"/>
          </a:p>
          <a:p>
            <a:endParaRPr lang="ru-RU" dirty="0"/>
          </a:p>
          <a:p>
            <a:endParaRPr lang="ru-RU" dirty="0"/>
          </a:p>
        </p:txBody>
      </p:sp>
      <p:sp>
        <p:nvSpPr>
          <p:cNvPr id="4" name="Блок-схема: альтернативный процесс 3"/>
          <p:cNvSpPr/>
          <p:nvPr/>
        </p:nvSpPr>
        <p:spPr>
          <a:xfrm>
            <a:off x="3736522" y="587501"/>
            <a:ext cx="3766457" cy="698209"/>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hemolytic uremic syndrome </a:t>
            </a:r>
            <a:r>
              <a:rPr lang="en-US" sz="2400" b="1" dirty="0" smtClean="0">
                <a:solidFill>
                  <a:schemeClr val="tx1"/>
                </a:solidFill>
              </a:rPr>
              <a:t>(HUS)</a:t>
            </a:r>
            <a:endParaRPr lang="ru-RU" sz="2400" b="1" dirty="0">
              <a:solidFill>
                <a:schemeClr val="tx1"/>
              </a:solidFill>
            </a:endParaRPr>
          </a:p>
        </p:txBody>
      </p:sp>
      <p:sp>
        <p:nvSpPr>
          <p:cNvPr id="5" name="Блок-схема: альтернативный процесс 4"/>
          <p:cNvSpPr/>
          <p:nvPr/>
        </p:nvSpPr>
        <p:spPr>
          <a:xfrm>
            <a:off x="1004208" y="1477736"/>
            <a:ext cx="2732314" cy="71606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hemolytic anemia</a:t>
            </a:r>
            <a:endParaRPr lang="ru-RU" sz="2400" b="1" dirty="0">
              <a:solidFill>
                <a:schemeClr val="tx1"/>
              </a:solidFill>
            </a:endParaRPr>
          </a:p>
        </p:txBody>
      </p:sp>
      <p:sp>
        <p:nvSpPr>
          <p:cNvPr id="6" name="Блок-схема: альтернативный процесс 5"/>
          <p:cNvSpPr/>
          <p:nvPr/>
        </p:nvSpPr>
        <p:spPr>
          <a:xfrm>
            <a:off x="7690757" y="1477736"/>
            <a:ext cx="2694214" cy="71606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renal failure</a:t>
            </a:r>
            <a:endParaRPr lang="ru-RU" sz="2400" b="1" dirty="0">
              <a:solidFill>
                <a:schemeClr val="tx1"/>
              </a:solidFill>
            </a:endParaRPr>
          </a:p>
        </p:txBody>
      </p:sp>
      <p:sp>
        <p:nvSpPr>
          <p:cNvPr id="7" name="Блок-схема: альтернативный процесс 6"/>
          <p:cNvSpPr/>
          <p:nvPr/>
        </p:nvSpPr>
        <p:spPr>
          <a:xfrm>
            <a:off x="4392386" y="1477736"/>
            <a:ext cx="2792185" cy="71606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thrombocytopenia</a:t>
            </a:r>
            <a:endParaRPr lang="ru-RU" sz="2400" b="1" dirty="0">
              <a:solidFill>
                <a:schemeClr val="tx1"/>
              </a:solidFill>
            </a:endParaRPr>
          </a:p>
        </p:txBody>
      </p:sp>
    </p:spTree>
    <p:extLst>
      <p:ext uri="{BB962C8B-B14F-4D97-AF65-F5344CB8AC3E}">
        <p14:creationId xmlns:p14="http://schemas.microsoft.com/office/powerpoint/2010/main" val="755264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924832"/>
          </a:xfrm>
        </p:spPr>
        <p:txBody>
          <a:bodyPr>
            <a:normAutofit/>
          </a:bodyPr>
          <a:lstStyle/>
          <a:p>
            <a:r>
              <a:rPr lang="en-US" sz="3200" b="1" dirty="0"/>
              <a:t>The differential diagnoses of EHEC </a:t>
            </a:r>
            <a:endParaRPr lang="ru-RU" sz="3200" b="1" dirty="0"/>
          </a:p>
        </p:txBody>
      </p:sp>
      <p:sp>
        <p:nvSpPr>
          <p:cNvPr id="3" name="Объект 2"/>
          <p:cNvSpPr>
            <a:spLocks noGrp="1"/>
          </p:cNvSpPr>
          <p:nvPr>
            <p:ph idx="1"/>
          </p:nvPr>
        </p:nvSpPr>
        <p:spPr>
          <a:xfrm>
            <a:off x="838200" y="1461407"/>
            <a:ext cx="10515600" cy="4715556"/>
          </a:xfrm>
        </p:spPr>
        <p:txBody>
          <a:bodyPr/>
          <a:lstStyle/>
          <a:p>
            <a:r>
              <a:rPr lang="en-US" dirty="0" err="1" smtClean="0"/>
              <a:t>Shigella</a:t>
            </a:r>
            <a:r>
              <a:rPr lang="en-US" i="1" dirty="0" smtClean="0"/>
              <a:t> </a:t>
            </a:r>
            <a:r>
              <a:rPr lang="en-US" dirty="0"/>
              <a:t>infections, </a:t>
            </a:r>
            <a:endParaRPr lang="en-US" dirty="0" smtClean="0"/>
          </a:p>
          <a:p>
            <a:r>
              <a:rPr lang="en-US" dirty="0" smtClean="0"/>
              <a:t>Clostridium </a:t>
            </a:r>
            <a:r>
              <a:rPr lang="en-US" dirty="0" err="1"/>
              <a:t>difficile</a:t>
            </a:r>
            <a:r>
              <a:rPr lang="en-US" dirty="0"/>
              <a:t> </a:t>
            </a:r>
            <a:r>
              <a:rPr lang="en-US" dirty="0" err="1"/>
              <a:t>enterocolitis</a:t>
            </a:r>
            <a:r>
              <a:rPr lang="en-US" dirty="0"/>
              <a:t>, </a:t>
            </a:r>
            <a:endParaRPr lang="en-US" dirty="0" smtClean="0"/>
          </a:p>
          <a:p>
            <a:r>
              <a:rPr lang="en-US" dirty="0" smtClean="0"/>
              <a:t>ulcerative </a:t>
            </a:r>
            <a:r>
              <a:rPr lang="en-US" dirty="0"/>
              <a:t>colitis/</a:t>
            </a:r>
            <a:r>
              <a:rPr lang="en-US" dirty="0" err="1"/>
              <a:t>Crohn</a:t>
            </a:r>
            <a:r>
              <a:rPr lang="en-US" dirty="0"/>
              <a:t> disease, </a:t>
            </a:r>
            <a:endParaRPr lang="en-US" dirty="0" smtClean="0"/>
          </a:p>
          <a:p>
            <a:r>
              <a:rPr lang="en-US" dirty="0" smtClean="0"/>
              <a:t>ischemic </a:t>
            </a:r>
            <a:r>
              <a:rPr lang="en-US" dirty="0"/>
              <a:t>colitis, </a:t>
            </a:r>
            <a:endParaRPr lang="en-US" dirty="0" smtClean="0"/>
          </a:p>
          <a:p>
            <a:r>
              <a:rPr lang="en-US" dirty="0" smtClean="0"/>
              <a:t>diverticulosis</a:t>
            </a:r>
            <a:r>
              <a:rPr lang="en-US" dirty="0"/>
              <a:t>, </a:t>
            </a:r>
            <a:endParaRPr lang="en-US" dirty="0" smtClean="0"/>
          </a:p>
          <a:p>
            <a:r>
              <a:rPr lang="en-US" dirty="0" smtClean="0"/>
              <a:t>appendicitis</a:t>
            </a:r>
            <a:r>
              <a:rPr lang="en-US" dirty="0"/>
              <a:t>. </a:t>
            </a:r>
            <a:endParaRPr lang="ru-RU" dirty="0"/>
          </a:p>
          <a:p>
            <a:endParaRPr lang="ru-RU" dirty="0"/>
          </a:p>
          <a:p>
            <a:endParaRPr lang="ru-RU" dirty="0"/>
          </a:p>
        </p:txBody>
      </p:sp>
    </p:spTree>
    <p:extLst>
      <p:ext uri="{BB962C8B-B14F-4D97-AF65-F5344CB8AC3E}">
        <p14:creationId xmlns:p14="http://schemas.microsoft.com/office/powerpoint/2010/main" val="423964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r"/>
            <a:r>
              <a:rPr lang="en-US" sz="4000" i="1" dirty="0" smtClean="0">
                <a:solidFill>
                  <a:schemeClr val="accent1">
                    <a:lumMod val="50000"/>
                  </a:schemeClr>
                </a:solidFill>
              </a:rPr>
              <a:t>definition</a:t>
            </a:r>
            <a:endParaRPr lang="ru-RU" sz="4000" i="1" dirty="0">
              <a:solidFill>
                <a:schemeClr val="accent1">
                  <a:lumMod val="50000"/>
                </a:schemeClr>
              </a:solidFill>
            </a:endParaRPr>
          </a:p>
        </p:txBody>
      </p:sp>
      <p:sp>
        <p:nvSpPr>
          <p:cNvPr id="3" name="Объект 2"/>
          <p:cNvSpPr>
            <a:spLocks noGrp="1"/>
          </p:cNvSpPr>
          <p:nvPr>
            <p:ph idx="1"/>
          </p:nvPr>
        </p:nvSpPr>
        <p:spPr>
          <a:xfrm>
            <a:off x="673100" y="1571625"/>
            <a:ext cx="10515600" cy="4351338"/>
          </a:xfrm>
        </p:spPr>
        <p:txBody>
          <a:bodyPr/>
          <a:lstStyle/>
          <a:p>
            <a:pPr marL="0" indent="0">
              <a:buNone/>
            </a:pPr>
            <a:r>
              <a:rPr lang="en-US" sz="3600" b="1" dirty="0" err="1" smtClean="0"/>
              <a:t>Escherichioses</a:t>
            </a:r>
            <a:r>
              <a:rPr lang="en-US" sz="3600" dirty="0" smtClean="0"/>
              <a:t> are acute infectious diseases caused by various </a:t>
            </a:r>
            <a:r>
              <a:rPr lang="en-US" sz="3600" u="sng" dirty="0" smtClean="0"/>
              <a:t>pathogenic serotypes of  Escherichia coli </a:t>
            </a:r>
            <a:r>
              <a:rPr lang="en-US" sz="3600" dirty="0" smtClean="0"/>
              <a:t>and  manifest themselves as </a:t>
            </a:r>
            <a:r>
              <a:rPr lang="en-US" sz="3600" u="sng" dirty="0" smtClean="0"/>
              <a:t>enteritis and enterocolitis</a:t>
            </a:r>
            <a:r>
              <a:rPr lang="en-US" sz="3600" dirty="0" smtClean="0"/>
              <a:t>.</a:t>
            </a:r>
            <a:endParaRPr lang="ru-RU" sz="3600" dirty="0" smtClean="0"/>
          </a:p>
          <a:p>
            <a:pPr marL="0" indent="0">
              <a:buNone/>
            </a:pPr>
            <a:endParaRPr lang="en-US" dirty="0" smtClean="0"/>
          </a:p>
          <a:p>
            <a:pPr marL="0" indent="0">
              <a:buNone/>
            </a:pPr>
            <a:endParaRPr lang="en-US" dirty="0" smtClean="0"/>
          </a:p>
          <a:p>
            <a:pPr marL="0" indent="0">
              <a:buNone/>
            </a:pPr>
            <a:endParaRPr lang="en-US"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9408" y="3598862"/>
            <a:ext cx="4107914" cy="258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02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7186" y="203299"/>
            <a:ext cx="10515600" cy="777875"/>
          </a:xfrm>
        </p:spPr>
        <p:txBody>
          <a:bodyPr>
            <a:normAutofit/>
          </a:bodyPr>
          <a:lstStyle/>
          <a:p>
            <a:pPr algn="r"/>
            <a:r>
              <a:rPr lang="en-US" sz="2800" b="1" dirty="0"/>
              <a:t>Clinical picture</a:t>
            </a:r>
            <a:endParaRPr lang="ru-RU" sz="2800" dirty="0"/>
          </a:p>
        </p:txBody>
      </p:sp>
      <p:sp>
        <p:nvSpPr>
          <p:cNvPr id="3" name="Объект 2"/>
          <p:cNvSpPr>
            <a:spLocks noGrp="1"/>
          </p:cNvSpPr>
          <p:nvPr>
            <p:ph idx="1"/>
          </p:nvPr>
        </p:nvSpPr>
        <p:spPr>
          <a:xfrm>
            <a:off x="481692" y="5670749"/>
            <a:ext cx="11185071" cy="1015801"/>
          </a:xfrm>
        </p:spPr>
        <p:txBody>
          <a:bodyPr>
            <a:normAutofit fontScale="92500"/>
          </a:bodyPr>
          <a:lstStyle/>
          <a:p>
            <a:pPr marL="0" indent="0">
              <a:buNone/>
            </a:pPr>
            <a:r>
              <a:rPr lang="en-US" dirty="0" err="1" smtClean="0"/>
              <a:t>Rectoromanoscopy</a:t>
            </a:r>
            <a:r>
              <a:rPr lang="en-US" dirty="0" smtClean="0"/>
              <a:t> </a:t>
            </a:r>
            <a:r>
              <a:rPr lang="en-US" dirty="0"/>
              <a:t>may reveal catarrhal, catarrhal-</a:t>
            </a:r>
            <a:r>
              <a:rPr lang="en-US" dirty="0" err="1"/>
              <a:t>haemorrhagic</a:t>
            </a:r>
            <a:r>
              <a:rPr lang="en-US" dirty="0"/>
              <a:t> or catarrhal-erosive process in the mucosa of the rectum and the sigmoid colon. </a:t>
            </a:r>
            <a:endParaRPr lang="ru-RU" dirty="0"/>
          </a:p>
        </p:txBody>
      </p:sp>
      <p:sp>
        <p:nvSpPr>
          <p:cNvPr id="5" name="Блок-схема: альтернативный процесс 4"/>
          <p:cNvSpPr/>
          <p:nvPr/>
        </p:nvSpPr>
        <p:spPr>
          <a:xfrm>
            <a:off x="4620986" y="285913"/>
            <a:ext cx="1853293" cy="612648"/>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EIEC</a:t>
            </a:r>
            <a:endParaRPr lang="ru-RU" sz="2400" b="1" dirty="0">
              <a:solidFill>
                <a:schemeClr val="tx1"/>
              </a:solidFill>
            </a:endParaRPr>
          </a:p>
        </p:txBody>
      </p:sp>
      <p:sp>
        <p:nvSpPr>
          <p:cNvPr id="6" name="Блок-схема: альтернативный процесс 5"/>
          <p:cNvSpPr/>
          <p:nvPr/>
        </p:nvSpPr>
        <p:spPr>
          <a:xfrm>
            <a:off x="1540330" y="4120242"/>
            <a:ext cx="2615293" cy="1422273"/>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often normal temperature, but sometimes </a:t>
            </a:r>
            <a:r>
              <a:rPr lang="en-US" sz="2000" b="1" dirty="0" err="1">
                <a:solidFill>
                  <a:schemeClr val="tx1"/>
                </a:solidFill>
              </a:rPr>
              <a:t>subfebrile</a:t>
            </a:r>
            <a:r>
              <a:rPr lang="en-US" sz="2000" b="1" dirty="0">
                <a:solidFill>
                  <a:schemeClr val="tx1"/>
                </a:solidFill>
              </a:rPr>
              <a:t> or high temperature </a:t>
            </a:r>
            <a:endParaRPr lang="ru-RU" sz="2000" b="1" dirty="0">
              <a:solidFill>
                <a:schemeClr val="tx1"/>
              </a:solidFill>
            </a:endParaRPr>
          </a:p>
        </p:txBody>
      </p:sp>
      <p:sp>
        <p:nvSpPr>
          <p:cNvPr id="7" name="Блок-схема: альтернативный процесс 6"/>
          <p:cNvSpPr/>
          <p:nvPr/>
        </p:nvSpPr>
        <p:spPr>
          <a:xfrm>
            <a:off x="1540330" y="2532503"/>
            <a:ext cx="2705100" cy="1402683"/>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moderate symptoms of intoxication (weakness, headache, loss of appetite)</a:t>
            </a:r>
            <a:endParaRPr lang="ru-RU" sz="2000" b="1" dirty="0">
              <a:solidFill>
                <a:schemeClr val="tx1"/>
              </a:solidFill>
            </a:endParaRPr>
          </a:p>
        </p:txBody>
      </p:sp>
      <p:sp>
        <p:nvSpPr>
          <p:cNvPr id="8" name="Блок-схема: альтернативный процесс 7"/>
          <p:cNvSpPr/>
          <p:nvPr/>
        </p:nvSpPr>
        <p:spPr>
          <a:xfrm>
            <a:off x="461281" y="3571682"/>
            <a:ext cx="885826" cy="98282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acute onset</a:t>
            </a:r>
            <a:endParaRPr lang="ru-RU" sz="2000" b="1" dirty="0">
              <a:solidFill>
                <a:schemeClr val="tx1"/>
              </a:solidFill>
            </a:endParaRPr>
          </a:p>
        </p:txBody>
      </p:sp>
      <p:sp>
        <p:nvSpPr>
          <p:cNvPr id="9" name="Блок-схема: альтернативный процесс 8"/>
          <p:cNvSpPr/>
          <p:nvPr/>
        </p:nvSpPr>
        <p:spPr>
          <a:xfrm>
            <a:off x="4493079" y="4120242"/>
            <a:ext cx="2838450" cy="1422273"/>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spastic </a:t>
            </a:r>
            <a:r>
              <a:rPr lang="en-US" sz="2000" b="1" dirty="0" smtClean="0">
                <a:solidFill>
                  <a:schemeClr val="tx1"/>
                </a:solidFill>
              </a:rPr>
              <a:t>pains in </a:t>
            </a:r>
            <a:r>
              <a:rPr lang="en-US" sz="2000" b="1" dirty="0">
                <a:solidFill>
                  <a:schemeClr val="tx1"/>
                </a:solidFill>
              </a:rPr>
              <a:t>the lower part of the abdomen are localized</a:t>
            </a:r>
            <a:endParaRPr lang="ru-RU" sz="2000" b="1" dirty="0">
              <a:solidFill>
                <a:schemeClr val="tx1"/>
              </a:solidFill>
            </a:endParaRPr>
          </a:p>
        </p:txBody>
      </p:sp>
      <p:sp>
        <p:nvSpPr>
          <p:cNvPr id="10" name="Блок-схема: альтернативный процесс 9"/>
          <p:cNvSpPr/>
          <p:nvPr/>
        </p:nvSpPr>
        <p:spPr>
          <a:xfrm>
            <a:off x="4493078" y="2532503"/>
            <a:ext cx="2773135" cy="1402683"/>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 stool becomes liquid and may contain mucus and streaks of blood</a:t>
            </a:r>
            <a:endParaRPr lang="ru-RU" sz="2000" b="1" dirty="0">
              <a:solidFill>
                <a:schemeClr val="tx1"/>
              </a:solidFill>
            </a:endParaRPr>
          </a:p>
        </p:txBody>
      </p:sp>
      <p:sp>
        <p:nvSpPr>
          <p:cNvPr id="11" name="Блок-схема: альтернативный процесс 10"/>
          <p:cNvSpPr/>
          <p:nvPr/>
        </p:nvSpPr>
        <p:spPr>
          <a:xfrm>
            <a:off x="7546523" y="3361750"/>
            <a:ext cx="2626178" cy="1402683"/>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Bowel movements are sometimes accompanied with </a:t>
            </a:r>
            <a:r>
              <a:rPr lang="en-US" sz="2000" b="1" dirty="0" err="1">
                <a:solidFill>
                  <a:schemeClr val="tx1"/>
                </a:solidFill>
              </a:rPr>
              <a:t>tenesmus</a:t>
            </a:r>
            <a:endParaRPr lang="ru-RU" sz="2000" b="1" dirty="0">
              <a:solidFill>
                <a:schemeClr val="tx1"/>
              </a:solidFill>
            </a:endParaRPr>
          </a:p>
        </p:txBody>
      </p:sp>
      <p:sp>
        <p:nvSpPr>
          <p:cNvPr id="12" name="Блок-схема: альтернативный процесс 11"/>
          <p:cNvSpPr/>
          <p:nvPr/>
        </p:nvSpPr>
        <p:spPr>
          <a:xfrm>
            <a:off x="461281" y="1390349"/>
            <a:ext cx="2894239" cy="73429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highly invasive</a:t>
            </a:r>
            <a:endParaRPr lang="ru-RU" sz="2000" b="1" dirty="0">
              <a:solidFill>
                <a:schemeClr val="tx1"/>
              </a:solidFill>
            </a:endParaRPr>
          </a:p>
        </p:txBody>
      </p:sp>
      <p:sp>
        <p:nvSpPr>
          <p:cNvPr id="13" name="Блок-схема: альтернативный процесс 12"/>
          <p:cNvSpPr/>
          <p:nvPr/>
        </p:nvSpPr>
        <p:spPr>
          <a:xfrm>
            <a:off x="3643993" y="1207686"/>
            <a:ext cx="3465740" cy="916959"/>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utilize </a:t>
            </a:r>
            <a:r>
              <a:rPr lang="en-US" sz="2000" b="1" dirty="0" err="1">
                <a:solidFill>
                  <a:schemeClr val="tx1"/>
                </a:solidFill>
              </a:rPr>
              <a:t>adhesin</a:t>
            </a:r>
            <a:r>
              <a:rPr lang="en-US" sz="2000" b="1" dirty="0">
                <a:solidFill>
                  <a:schemeClr val="tx1"/>
                </a:solidFill>
              </a:rPr>
              <a:t> proteins to bind to and enter intestinal cells</a:t>
            </a:r>
            <a:endParaRPr lang="ru-RU" sz="2000" b="1" dirty="0">
              <a:solidFill>
                <a:schemeClr val="tx1"/>
              </a:solidFill>
            </a:endParaRPr>
          </a:p>
        </p:txBody>
      </p:sp>
      <p:sp>
        <p:nvSpPr>
          <p:cNvPr id="14" name="Блок-схема: альтернативный процесс 13"/>
          <p:cNvSpPr/>
          <p:nvPr/>
        </p:nvSpPr>
        <p:spPr>
          <a:xfrm>
            <a:off x="7445829" y="980610"/>
            <a:ext cx="4229099" cy="1144035"/>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produce no toxins, but severely damage the intestinal wall through mechanical cell destruction</a:t>
            </a:r>
            <a:endParaRPr lang="ru-RU" sz="2000" b="1" dirty="0">
              <a:solidFill>
                <a:schemeClr val="tx1"/>
              </a:solidFill>
            </a:endParaRPr>
          </a:p>
        </p:txBody>
      </p:sp>
    </p:spTree>
    <p:extLst>
      <p:ext uri="{BB962C8B-B14F-4D97-AF65-F5344CB8AC3E}">
        <p14:creationId xmlns:p14="http://schemas.microsoft.com/office/powerpoint/2010/main" val="262582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a:t>The differential diagnoses of EIEC </a:t>
            </a:r>
            <a:endParaRPr lang="ru-RU" sz="2800" b="1" dirty="0"/>
          </a:p>
        </p:txBody>
      </p:sp>
      <p:sp>
        <p:nvSpPr>
          <p:cNvPr id="3" name="Объект 2"/>
          <p:cNvSpPr>
            <a:spLocks noGrp="1"/>
          </p:cNvSpPr>
          <p:nvPr>
            <p:ph idx="1"/>
          </p:nvPr>
        </p:nvSpPr>
        <p:spPr/>
        <p:txBody>
          <a:bodyPr/>
          <a:lstStyle/>
          <a:p>
            <a:r>
              <a:rPr lang="en-US" dirty="0" smtClean="0"/>
              <a:t>shigellosis </a:t>
            </a:r>
          </a:p>
          <a:p>
            <a:r>
              <a:rPr lang="en-US" dirty="0" smtClean="0"/>
              <a:t>amebic dysentery</a:t>
            </a:r>
            <a:endParaRPr lang="ru-RU" dirty="0"/>
          </a:p>
        </p:txBody>
      </p:sp>
    </p:spTree>
    <p:extLst>
      <p:ext uri="{BB962C8B-B14F-4D97-AF65-F5344CB8AC3E}">
        <p14:creationId xmlns:p14="http://schemas.microsoft.com/office/powerpoint/2010/main" val="697894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1292" y="324304"/>
            <a:ext cx="10515600" cy="843189"/>
          </a:xfrm>
        </p:spPr>
        <p:txBody>
          <a:bodyPr>
            <a:normAutofit/>
          </a:bodyPr>
          <a:lstStyle/>
          <a:p>
            <a:pPr algn="r"/>
            <a:r>
              <a:rPr lang="en-US" sz="2800" b="1" dirty="0"/>
              <a:t>Clinical picture</a:t>
            </a:r>
            <a:endParaRPr lang="ru-RU" sz="2800" dirty="0"/>
          </a:p>
        </p:txBody>
      </p:sp>
      <p:sp>
        <p:nvSpPr>
          <p:cNvPr id="3" name="Объект 2"/>
          <p:cNvSpPr>
            <a:spLocks noGrp="1"/>
          </p:cNvSpPr>
          <p:nvPr>
            <p:ph idx="1"/>
          </p:nvPr>
        </p:nvSpPr>
        <p:spPr>
          <a:xfrm>
            <a:off x="1159329" y="2539093"/>
            <a:ext cx="10082892" cy="3551465"/>
          </a:xfrm>
        </p:spPr>
        <p:txBody>
          <a:bodyPr>
            <a:normAutofit lnSpcReduction="10000"/>
          </a:bodyPr>
          <a:lstStyle/>
          <a:p>
            <a:pPr marL="0" indent="0">
              <a:buNone/>
            </a:pPr>
            <a:endParaRPr lang="en-US" dirty="0" smtClean="0"/>
          </a:p>
          <a:p>
            <a:r>
              <a:rPr lang="en-US" dirty="0" smtClean="0"/>
              <a:t>The </a:t>
            </a:r>
            <a:r>
              <a:rPr lang="en-US" dirty="0"/>
              <a:t>diarrhea is often prolonged. </a:t>
            </a:r>
            <a:endParaRPr lang="en-US" dirty="0" smtClean="0"/>
          </a:p>
          <a:p>
            <a:r>
              <a:rPr lang="en-US" dirty="0" smtClean="0"/>
              <a:t>These </a:t>
            </a:r>
            <a:r>
              <a:rPr lang="en-US" dirty="0"/>
              <a:t>strains are contracted by ingesting contaminated </a:t>
            </a:r>
            <a:r>
              <a:rPr lang="en-US" b="1" dirty="0"/>
              <a:t>water or food.</a:t>
            </a:r>
            <a:r>
              <a:rPr lang="en-US" dirty="0"/>
              <a:t> </a:t>
            </a:r>
            <a:endParaRPr lang="en-US" dirty="0" smtClean="0"/>
          </a:p>
          <a:p>
            <a:r>
              <a:rPr lang="en-US" dirty="0" smtClean="0"/>
              <a:t>EAEC is </a:t>
            </a:r>
            <a:r>
              <a:rPr lang="en-US" dirty="0"/>
              <a:t>reported in developing countries and is the second most common cause of traveler’s diarrhea. </a:t>
            </a:r>
            <a:endParaRPr lang="en-US" dirty="0" smtClean="0"/>
          </a:p>
          <a:p>
            <a:r>
              <a:rPr lang="en-US" b="1" dirty="0" smtClean="0"/>
              <a:t>The </a:t>
            </a:r>
            <a:r>
              <a:rPr lang="en-US" b="1" dirty="0"/>
              <a:t>differential diagnoses of EAEC </a:t>
            </a:r>
            <a:r>
              <a:rPr lang="en-US" dirty="0"/>
              <a:t>include Vibrio </a:t>
            </a:r>
            <a:r>
              <a:rPr lang="en-US" dirty="0" err="1"/>
              <a:t>cholerae</a:t>
            </a:r>
            <a:r>
              <a:rPr lang="en-US" dirty="0"/>
              <a:t> infection and Rotavirus infection. </a:t>
            </a:r>
            <a:endParaRPr lang="ru-RU" dirty="0"/>
          </a:p>
          <a:p>
            <a:endParaRPr lang="ru-RU" dirty="0"/>
          </a:p>
        </p:txBody>
      </p:sp>
      <p:sp>
        <p:nvSpPr>
          <p:cNvPr id="4" name="Блок-схема: альтернативный процесс 3"/>
          <p:cNvSpPr/>
          <p:nvPr/>
        </p:nvSpPr>
        <p:spPr>
          <a:xfrm>
            <a:off x="4642756" y="685800"/>
            <a:ext cx="1698171" cy="612648"/>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EAEC</a:t>
            </a:r>
            <a:endParaRPr lang="ru-RU" sz="2400" dirty="0">
              <a:solidFill>
                <a:schemeClr val="tx1"/>
              </a:solidFill>
            </a:endParaRPr>
          </a:p>
        </p:txBody>
      </p:sp>
      <p:sp>
        <p:nvSpPr>
          <p:cNvPr id="5" name="Блок-схема: альтернативный процесс 4"/>
          <p:cNvSpPr/>
          <p:nvPr/>
        </p:nvSpPr>
        <p:spPr>
          <a:xfrm>
            <a:off x="1159329" y="1547296"/>
            <a:ext cx="2253342" cy="877498"/>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non-invasive</a:t>
            </a:r>
            <a:endParaRPr lang="ru-RU" sz="2000" b="1" dirty="0">
              <a:solidFill>
                <a:schemeClr val="tx1"/>
              </a:solidFill>
            </a:endParaRPr>
          </a:p>
        </p:txBody>
      </p:sp>
      <p:sp>
        <p:nvSpPr>
          <p:cNvPr id="6" name="Блок-схема: альтернативный процесс 5"/>
          <p:cNvSpPr/>
          <p:nvPr/>
        </p:nvSpPr>
        <p:spPr>
          <a:xfrm>
            <a:off x="3986892" y="1547296"/>
            <a:ext cx="3009901" cy="877498"/>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bind to epithelium cells in the small intestine</a:t>
            </a:r>
            <a:endParaRPr lang="ru-RU" sz="2000" b="1" dirty="0">
              <a:solidFill>
                <a:schemeClr val="tx1"/>
              </a:solidFill>
            </a:endParaRPr>
          </a:p>
        </p:txBody>
      </p:sp>
      <p:sp>
        <p:nvSpPr>
          <p:cNvPr id="7" name="Блок-схема: альтернативный процесс 6"/>
          <p:cNvSpPr/>
          <p:nvPr/>
        </p:nvSpPr>
        <p:spPr>
          <a:xfrm>
            <a:off x="7592786" y="1547296"/>
            <a:ext cx="2555422" cy="877498"/>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watery diarrhea without fever</a:t>
            </a:r>
            <a:endParaRPr lang="ru-RU" sz="2000" b="1" dirty="0">
              <a:solidFill>
                <a:schemeClr val="tx1"/>
              </a:solidFill>
            </a:endParaRPr>
          </a:p>
        </p:txBody>
      </p:sp>
    </p:spTree>
    <p:extLst>
      <p:ext uri="{BB962C8B-B14F-4D97-AF65-F5344CB8AC3E}">
        <p14:creationId xmlns:p14="http://schemas.microsoft.com/office/powerpoint/2010/main" val="744501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16667"/>
          </a:xfrm>
        </p:spPr>
        <p:txBody>
          <a:bodyPr>
            <a:normAutofit/>
          </a:bodyPr>
          <a:lstStyle/>
          <a:p>
            <a:pPr algn="r"/>
            <a:r>
              <a:rPr lang="en-US" sz="2800" b="1" dirty="0"/>
              <a:t>Complications</a:t>
            </a:r>
            <a:r>
              <a:rPr lang="ru-RU" sz="2800" dirty="0"/>
              <a:t/>
            </a:r>
            <a:br>
              <a:rPr lang="ru-RU" sz="2800" dirty="0"/>
            </a:br>
            <a:endParaRPr lang="ru-RU" sz="2800" dirty="0"/>
          </a:p>
        </p:txBody>
      </p:sp>
      <p:sp>
        <p:nvSpPr>
          <p:cNvPr id="3" name="Объект 2"/>
          <p:cNvSpPr>
            <a:spLocks noGrp="1"/>
          </p:cNvSpPr>
          <p:nvPr>
            <p:ph idx="1"/>
          </p:nvPr>
        </p:nvSpPr>
        <p:spPr>
          <a:xfrm>
            <a:off x="838200" y="1281793"/>
            <a:ext cx="10515600" cy="4895170"/>
          </a:xfrm>
        </p:spPr>
        <p:txBody>
          <a:bodyPr/>
          <a:lstStyle/>
          <a:p>
            <a:pPr marL="0" indent="0">
              <a:buNone/>
            </a:pPr>
            <a:r>
              <a:rPr lang="en-US" dirty="0" smtClean="0"/>
              <a:t>May </a:t>
            </a:r>
            <a:r>
              <a:rPr lang="en-US" dirty="0" smtClean="0"/>
              <a:t>develop</a:t>
            </a:r>
            <a:r>
              <a:rPr lang="ru-RU" dirty="0" smtClean="0"/>
              <a:t>:</a:t>
            </a:r>
          </a:p>
          <a:p>
            <a:r>
              <a:rPr lang="en-US" dirty="0" smtClean="0"/>
              <a:t>dehydration</a:t>
            </a:r>
            <a:r>
              <a:rPr lang="en-US" dirty="0"/>
              <a:t>, </a:t>
            </a:r>
            <a:endParaRPr lang="ru-RU" dirty="0" smtClean="0"/>
          </a:p>
          <a:p>
            <a:r>
              <a:rPr lang="en-US" dirty="0" smtClean="0"/>
              <a:t>acute </a:t>
            </a:r>
            <a:r>
              <a:rPr lang="en-US" dirty="0"/>
              <a:t>renal failure, </a:t>
            </a:r>
            <a:endParaRPr lang="ru-RU" dirty="0" smtClean="0"/>
          </a:p>
          <a:p>
            <a:r>
              <a:rPr lang="en-US" dirty="0" smtClean="0"/>
              <a:t>a </a:t>
            </a:r>
            <a:r>
              <a:rPr lang="en-US" dirty="0"/>
              <a:t>toxic shock, </a:t>
            </a:r>
            <a:endParaRPr lang="ru-RU" dirty="0" smtClean="0"/>
          </a:p>
          <a:p>
            <a:r>
              <a:rPr lang="en-US" dirty="0" err="1" smtClean="0"/>
              <a:t>cholecystitis</a:t>
            </a:r>
            <a:r>
              <a:rPr lang="en-US" dirty="0"/>
              <a:t>, </a:t>
            </a:r>
            <a:endParaRPr lang="ru-RU" dirty="0" smtClean="0"/>
          </a:p>
          <a:p>
            <a:r>
              <a:rPr lang="en-US" dirty="0" smtClean="0"/>
              <a:t>pneumonia </a:t>
            </a:r>
            <a:r>
              <a:rPr lang="en-US" dirty="0"/>
              <a:t>and </a:t>
            </a:r>
            <a:r>
              <a:rPr lang="en-US" dirty="0" smtClean="0"/>
              <a:t>others.</a:t>
            </a:r>
            <a:endParaRPr lang="ru-RU" dirty="0"/>
          </a:p>
          <a:p>
            <a:endParaRPr lang="ru-RU" dirty="0"/>
          </a:p>
        </p:txBody>
      </p:sp>
    </p:spTree>
    <p:extLst>
      <p:ext uri="{BB962C8B-B14F-4D97-AF65-F5344CB8AC3E}">
        <p14:creationId xmlns:p14="http://schemas.microsoft.com/office/powerpoint/2010/main" val="1671069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32995"/>
          </a:xfrm>
        </p:spPr>
        <p:txBody>
          <a:bodyPr>
            <a:normAutofit/>
          </a:bodyPr>
          <a:lstStyle/>
          <a:p>
            <a:pPr algn="r"/>
            <a:r>
              <a:rPr lang="en-US" sz="2800" b="1" dirty="0"/>
              <a:t>Diagnosis</a:t>
            </a:r>
            <a:r>
              <a:rPr lang="ru-RU" sz="2800" dirty="0"/>
              <a:t/>
            </a:r>
            <a:br>
              <a:rPr lang="ru-RU" sz="2800" dirty="0"/>
            </a:br>
            <a:endParaRPr lang="ru-RU" sz="2800" dirty="0"/>
          </a:p>
        </p:txBody>
      </p:sp>
      <p:sp>
        <p:nvSpPr>
          <p:cNvPr id="3" name="Объект 2"/>
          <p:cNvSpPr>
            <a:spLocks noGrp="1"/>
          </p:cNvSpPr>
          <p:nvPr>
            <p:ph idx="1"/>
          </p:nvPr>
        </p:nvSpPr>
        <p:spPr>
          <a:xfrm>
            <a:off x="723902" y="3702504"/>
            <a:ext cx="11089819" cy="3000376"/>
          </a:xfrm>
        </p:spPr>
        <p:txBody>
          <a:bodyPr>
            <a:normAutofit/>
          </a:bodyPr>
          <a:lstStyle/>
          <a:p>
            <a:pPr marL="0" indent="0">
              <a:buNone/>
            </a:pPr>
            <a:r>
              <a:rPr lang="en-US" dirty="0" smtClean="0"/>
              <a:t>Frequently </a:t>
            </a:r>
            <a:r>
              <a:rPr lang="en-US" b="1" dirty="0"/>
              <a:t>bacteriological investigations </a:t>
            </a:r>
            <a:r>
              <a:rPr lang="en-US" dirty="0"/>
              <a:t>are used. </a:t>
            </a:r>
            <a:endParaRPr lang="ru-RU" dirty="0" smtClean="0"/>
          </a:p>
          <a:p>
            <a:pPr marL="0" indent="0">
              <a:buNone/>
            </a:pPr>
            <a:r>
              <a:rPr lang="en-US" dirty="0" smtClean="0"/>
              <a:t>For </a:t>
            </a:r>
            <a:r>
              <a:rPr lang="en-US" dirty="0"/>
              <a:t>this test stool specimens should be collected </a:t>
            </a:r>
            <a:r>
              <a:rPr lang="en-US" dirty="0" smtClean="0"/>
              <a:t>after </a:t>
            </a:r>
            <a:r>
              <a:rPr lang="en-US" dirty="0"/>
              <a:t>the beginning of </a:t>
            </a:r>
            <a:r>
              <a:rPr lang="en-US" dirty="0" err="1"/>
              <a:t>diarrhoea</a:t>
            </a:r>
            <a:r>
              <a:rPr lang="en-US" dirty="0"/>
              <a:t>, and </a:t>
            </a:r>
            <a:r>
              <a:rPr lang="en-US" b="1" dirty="0"/>
              <a:t>before the administration of antibiotic treatment</a:t>
            </a:r>
            <a:r>
              <a:rPr lang="en-US" dirty="0"/>
              <a:t>. </a:t>
            </a:r>
            <a:endParaRPr lang="ru-RU" dirty="0" smtClean="0"/>
          </a:p>
          <a:p>
            <a:pPr marL="0" indent="0">
              <a:buNone/>
            </a:pPr>
            <a:r>
              <a:rPr lang="en-US" dirty="0" smtClean="0"/>
              <a:t>The </a:t>
            </a:r>
            <a:r>
              <a:rPr lang="en-US" dirty="0"/>
              <a:t>laboratory diagnosis is made by culturing on different media and determining a serological type of E. </a:t>
            </a:r>
            <a:r>
              <a:rPr lang="en-US" dirty="0" smtClean="0"/>
              <a:t>coli. </a:t>
            </a:r>
          </a:p>
          <a:p>
            <a:pPr marL="0" indent="0">
              <a:buNone/>
            </a:pPr>
            <a:r>
              <a:rPr lang="en-US" dirty="0" smtClean="0"/>
              <a:t>In </a:t>
            </a:r>
            <a:r>
              <a:rPr lang="en-US" dirty="0"/>
              <a:t>rare cases E. coli may be isolated from blood, bile and CSF.</a:t>
            </a:r>
            <a:endParaRPr lang="ru-RU" dirty="0"/>
          </a:p>
          <a:p>
            <a:endParaRPr lang="ru-RU" dirty="0"/>
          </a:p>
        </p:txBody>
      </p:sp>
      <p:sp>
        <p:nvSpPr>
          <p:cNvPr id="4" name="Блок-схема: альтернативный процесс 3"/>
          <p:cNvSpPr/>
          <p:nvPr/>
        </p:nvSpPr>
        <p:spPr>
          <a:xfrm>
            <a:off x="1673678" y="1600200"/>
            <a:ext cx="2424794" cy="889907"/>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 careful analysis of epidemiological data</a:t>
            </a:r>
            <a:endParaRPr lang="ru-RU" sz="2000" b="1" dirty="0">
              <a:solidFill>
                <a:schemeClr val="tx1"/>
              </a:solidFill>
            </a:endParaRPr>
          </a:p>
        </p:txBody>
      </p:sp>
      <p:sp>
        <p:nvSpPr>
          <p:cNvPr id="5" name="Блок-схема: альтернативный процесс 4"/>
          <p:cNvSpPr/>
          <p:nvPr/>
        </p:nvSpPr>
        <p:spPr>
          <a:xfrm>
            <a:off x="6219825" y="1600200"/>
            <a:ext cx="2548618" cy="889907"/>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clinical picture of the disease</a:t>
            </a:r>
            <a:endParaRPr lang="ru-RU" sz="2000" b="1" dirty="0">
              <a:solidFill>
                <a:schemeClr val="tx1"/>
              </a:solidFill>
            </a:endParaRPr>
          </a:p>
        </p:txBody>
      </p:sp>
      <p:sp>
        <p:nvSpPr>
          <p:cNvPr id="6" name="Блок-схема: альтернативный процесс 5"/>
          <p:cNvSpPr/>
          <p:nvPr/>
        </p:nvSpPr>
        <p:spPr>
          <a:xfrm>
            <a:off x="3535135" y="642258"/>
            <a:ext cx="3355521" cy="79465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Diagnosis of </a:t>
            </a:r>
            <a:r>
              <a:rPr lang="en-US" sz="2400" b="1" dirty="0" err="1">
                <a:solidFill>
                  <a:schemeClr val="tx1"/>
                </a:solidFill>
              </a:rPr>
              <a:t>escherichioses</a:t>
            </a:r>
            <a:r>
              <a:rPr lang="en-US" sz="2400" b="1" dirty="0">
                <a:solidFill>
                  <a:schemeClr val="tx1"/>
                </a:solidFill>
              </a:rPr>
              <a:t> </a:t>
            </a:r>
            <a:endParaRPr lang="ru-RU" sz="2400" b="1" dirty="0">
              <a:solidFill>
                <a:schemeClr val="tx1"/>
              </a:solidFill>
            </a:endParaRPr>
          </a:p>
        </p:txBody>
      </p:sp>
      <p:sp>
        <p:nvSpPr>
          <p:cNvPr id="7" name="Выгнутая влево стрелка 6"/>
          <p:cNvSpPr/>
          <p:nvPr/>
        </p:nvSpPr>
        <p:spPr>
          <a:xfrm>
            <a:off x="3135086" y="1039586"/>
            <a:ext cx="261257" cy="5034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Выгнутая вправо стрелка 7"/>
          <p:cNvSpPr/>
          <p:nvPr/>
        </p:nvSpPr>
        <p:spPr>
          <a:xfrm>
            <a:off x="7111093" y="979714"/>
            <a:ext cx="261257" cy="5633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Блок-схема: альтернативный процесс 8"/>
          <p:cNvSpPr/>
          <p:nvPr/>
        </p:nvSpPr>
        <p:spPr>
          <a:xfrm>
            <a:off x="3938586" y="2601685"/>
            <a:ext cx="2548618" cy="889907"/>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laboratory investigations</a:t>
            </a:r>
            <a:endParaRPr lang="ru-RU" sz="2000" b="1" dirty="0">
              <a:solidFill>
                <a:schemeClr val="tx1"/>
              </a:solidFill>
            </a:endParaRPr>
          </a:p>
        </p:txBody>
      </p:sp>
      <p:sp>
        <p:nvSpPr>
          <p:cNvPr id="10" name="Стрелка вниз 9"/>
          <p:cNvSpPr/>
          <p:nvPr/>
        </p:nvSpPr>
        <p:spPr>
          <a:xfrm>
            <a:off x="5127171" y="1600200"/>
            <a:ext cx="220436" cy="7837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74473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3371" y="87541"/>
            <a:ext cx="10515600" cy="1088117"/>
          </a:xfrm>
        </p:spPr>
        <p:txBody>
          <a:bodyPr/>
          <a:lstStyle/>
          <a:p>
            <a:pPr algn="r"/>
            <a:r>
              <a:rPr lang="en-US" sz="2800" b="1" dirty="0"/>
              <a:t>Treatment</a:t>
            </a:r>
            <a:endParaRPr lang="ru-RU" sz="2800" dirty="0"/>
          </a:p>
        </p:txBody>
      </p:sp>
      <p:sp>
        <p:nvSpPr>
          <p:cNvPr id="3" name="Объект 2"/>
          <p:cNvSpPr>
            <a:spLocks noGrp="1"/>
          </p:cNvSpPr>
          <p:nvPr>
            <p:ph idx="1"/>
          </p:nvPr>
        </p:nvSpPr>
        <p:spPr>
          <a:xfrm>
            <a:off x="838199" y="1069520"/>
            <a:ext cx="10844893" cy="5437415"/>
          </a:xfrm>
        </p:spPr>
        <p:txBody>
          <a:bodyPr>
            <a:normAutofit lnSpcReduction="10000"/>
          </a:bodyPr>
          <a:lstStyle/>
          <a:p>
            <a:r>
              <a:rPr lang="en-US" dirty="0" smtClean="0"/>
              <a:t>In </a:t>
            </a:r>
            <a:r>
              <a:rPr lang="en-US" b="1" dirty="0"/>
              <a:t>mild cases </a:t>
            </a:r>
            <a:r>
              <a:rPr lang="en-US" dirty="0"/>
              <a:t>patients may be treated </a:t>
            </a:r>
            <a:r>
              <a:rPr lang="en-US" b="1" dirty="0"/>
              <a:t>at home</a:t>
            </a:r>
            <a:r>
              <a:rPr lang="en-US" dirty="0"/>
              <a:t>. </a:t>
            </a:r>
            <a:endParaRPr lang="en-US" dirty="0" smtClean="0"/>
          </a:p>
          <a:p>
            <a:r>
              <a:rPr lang="en-US" dirty="0" smtClean="0"/>
              <a:t>But </a:t>
            </a:r>
            <a:r>
              <a:rPr lang="en-US" dirty="0"/>
              <a:t>in </a:t>
            </a:r>
            <a:r>
              <a:rPr lang="en-US" b="1" dirty="0"/>
              <a:t>severe</a:t>
            </a:r>
            <a:r>
              <a:rPr lang="en-US" dirty="0"/>
              <a:t> </a:t>
            </a:r>
            <a:r>
              <a:rPr lang="en-US" dirty="0" err="1"/>
              <a:t>escherichiosis</a:t>
            </a:r>
            <a:r>
              <a:rPr lang="en-US" dirty="0"/>
              <a:t> patients must be </a:t>
            </a:r>
            <a:r>
              <a:rPr lang="en-US" b="1" dirty="0"/>
              <a:t>hospitalized</a:t>
            </a:r>
            <a:r>
              <a:rPr lang="en-US" dirty="0"/>
              <a:t>. </a:t>
            </a:r>
            <a:endParaRPr lang="en-US" dirty="0" smtClean="0"/>
          </a:p>
          <a:p>
            <a:r>
              <a:rPr lang="en-US" dirty="0" smtClean="0"/>
              <a:t>During </a:t>
            </a:r>
            <a:r>
              <a:rPr lang="en-US" dirty="0"/>
              <a:t>the acute period of the disease </a:t>
            </a:r>
            <a:r>
              <a:rPr lang="en-US" b="1" dirty="0"/>
              <a:t>diet Ns 4 </a:t>
            </a:r>
            <a:r>
              <a:rPr lang="en-US" dirty="0"/>
              <a:t>is recommended for such patients. </a:t>
            </a:r>
            <a:endParaRPr lang="en-US" dirty="0" smtClean="0"/>
          </a:p>
          <a:p>
            <a:r>
              <a:rPr lang="en-US" dirty="0" smtClean="0"/>
              <a:t>In </a:t>
            </a:r>
            <a:r>
              <a:rPr lang="en-US" dirty="0"/>
              <a:t>patients with </a:t>
            </a:r>
            <a:r>
              <a:rPr lang="en-US" b="1" dirty="0"/>
              <a:t>mild dehydration </a:t>
            </a:r>
            <a:r>
              <a:rPr lang="en-US" dirty="0"/>
              <a:t>fluid loss and electrolyte depletion are replaced by </a:t>
            </a:r>
            <a:r>
              <a:rPr lang="en-US" b="1" dirty="0"/>
              <a:t>oral fluid intake</a:t>
            </a:r>
            <a:r>
              <a:rPr lang="en-US" dirty="0"/>
              <a:t>. </a:t>
            </a:r>
            <a:endParaRPr lang="en-US" dirty="0" smtClean="0"/>
          </a:p>
          <a:p>
            <a:r>
              <a:rPr lang="en-US" dirty="0" smtClean="0"/>
              <a:t>In </a:t>
            </a:r>
            <a:r>
              <a:rPr lang="en-US" dirty="0"/>
              <a:t>cases with </a:t>
            </a:r>
            <a:r>
              <a:rPr lang="en-US" b="1" dirty="0"/>
              <a:t>severe dehydration intravenous fluid </a:t>
            </a:r>
            <a:r>
              <a:rPr lang="en-US" dirty="0"/>
              <a:t>replacement is administered. </a:t>
            </a:r>
            <a:endParaRPr lang="en-US" dirty="0" smtClean="0"/>
          </a:p>
          <a:p>
            <a:r>
              <a:rPr lang="en-US" dirty="0" smtClean="0"/>
              <a:t>Symptomatic </a:t>
            </a:r>
            <a:r>
              <a:rPr lang="en-US" dirty="0"/>
              <a:t>therapy is necessary as well. </a:t>
            </a:r>
            <a:endParaRPr lang="en-US" dirty="0" smtClean="0"/>
          </a:p>
          <a:p>
            <a:r>
              <a:rPr lang="en-US" dirty="0" smtClean="0"/>
              <a:t>In </a:t>
            </a:r>
            <a:r>
              <a:rPr lang="en-US" b="1" dirty="0"/>
              <a:t>severe</a:t>
            </a:r>
            <a:r>
              <a:rPr lang="en-US" dirty="0"/>
              <a:t> cases </a:t>
            </a:r>
            <a:r>
              <a:rPr lang="en-US" b="1" dirty="0"/>
              <a:t>antimicrobial drugs </a:t>
            </a:r>
            <a:r>
              <a:rPr lang="en-US" dirty="0"/>
              <a:t>(amoxicillin, </a:t>
            </a:r>
            <a:r>
              <a:rPr lang="en-US" dirty="0" err="1"/>
              <a:t>cephalosporins</a:t>
            </a:r>
            <a:r>
              <a:rPr lang="en-US" dirty="0"/>
              <a:t>, ciprofloxacin and others) are used. </a:t>
            </a:r>
            <a:endParaRPr lang="en-US" dirty="0" smtClean="0"/>
          </a:p>
          <a:p>
            <a:r>
              <a:rPr lang="en-US" dirty="0" smtClean="0"/>
              <a:t>The </a:t>
            </a:r>
            <a:r>
              <a:rPr lang="en-US" dirty="0"/>
              <a:t>duration of antimicrobial therapy is 5—7 days. </a:t>
            </a:r>
            <a:endParaRPr lang="ru-RU" dirty="0"/>
          </a:p>
        </p:txBody>
      </p:sp>
    </p:spTree>
    <p:extLst>
      <p:ext uri="{BB962C8B-B14F-4D97-AF65-F5344CB8AC3E}">
        <p14:creationId xmlns:p14="http://schemas.microsoft.com/office/powerpoint/2010/main" val="3756556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8443" y="291648"/>
            <a:ext cx="10515600" cy="892173"/>
          </a:xfrm>
        </p:spPr>
        <p:txBody>
          <a:bodyPr>
            <a:normAutofit/>
          </a:bodyPr>
          <a:lstStyle/>
          <a:p>
            <a:pPr algn="r"/>
            <a:r>
              <a:rPr lang="en-US" sz="2800" b="1" dirty="0"/>
              <a:t>Treatment</a:t>
            </a:r>
            <a:endParaRPr lang="ru-RU" sz="2800" dirty="0"/>
          </a:p>
        </p:txBody>
      </p:sp>
      <p:sp>
        <p:nvSpPr>
          <p:cNvPr id="3" name="Объект 2"/>
          <p:cNvSpPr>
            <a:spLocks noGrp="1"/>
          </p:cNvSpPr>
          <p:nvPr>
            <p:ph idx="1"/>
          </p:nvPr>
        </p:nvSpPr>
        <p:spPr>
          <a:xfrm>
            <a:off x="838200" y="1094014"/>
            <a:ext cx="10885714" cy="5082949"/>
          </a:xfrm>
        </p:spPr>
        <p:txBody>
          <a:bodyPr>
            <a:normAutofit fontScale="92500" lnSpcReduction="10000"/>
          </a:bodyPr>
          <a:lstStyle/>
          <a:p>
            <a:pPr marL="0" indent="0">
              <a:buNone/>
            </a:pPr>
            <a:r>
              <a:rPr lang="en-US" dirty="0"/>
              <a:t>Antibacterial </a:t>
            </a:r>
            <a:r>
              <a:rPr lang="en-US" dirty="0" smtClean="0"/>
              <a:t>therapy: </a:t>
            </a:r>
            <a:endParaRPr lang="ru-RU" dirty="0"/>
          </a:p>
          <a:p>
            <a:r>
              <a:rPr lang="en-US" b="1" dirty="0" err="1" smtClean="0"/>
              <a:t>Enterotoxigenic</a:t>
            </a:r>
            <a:r>
              <a:rPr lang="en-US" b="1" dirty="0" smtClean="0"/>
              <a:t> </a:t>
            </a:r>
            <a:r>
              <a:rPr lang="en-US" b="1" i="1" dirty="0"/>
              <a:t>E. coli</a:t>
            </a:r>
            <a:r>
              <a:rPr lang="en-US" dirty="0"/>
              <a:t>: ciprofloxacin 500 mg per </a:t>
            </a:r>
            <a:r>
              <a:rPr lang="en-US" dirty="0" err="1"/>
              <a:t>os</a:t>
            </a:r>
            <a:r>
              <a:rPr lang="en-US" dirty="0"/>
              <a:t> twice daily × 3 days (for severe disease), </a:t>
            </a:r>
            <a:r>
              <a:rPr lang="en-US" dirty="0" err="1"/>
              <a:t>rifamixin</a:t>
            </a:r>
            <a:r>
              <a:rPr lang="en-US" dirty="0"/>
              <a:t> 200 mg per </a:t>
            </a:r>
            <a:r>
              <a:rPr lang="en-US" dirty="0" err="1"/>
              <a:t>os</a:t>
            </a:r>
            <a:r>
              <a:rPr lang="en-US" dirty="0"/>
              <a:t> every 8 hours × 3 </a:t>
            </a:r>
            <a:r>
              <a:rPr lang="en-US" dirty="0" smtClean="0"/>
              <a:t>days. </a:t>
            </a:r>
            <a:endParaRPr lang="ru-RU" dirty="0"/>
          </a:p>
          <a:p>
            <a:r>
              <a:rPr lang="en-US" b="1" dirty="0" err="1" smtClean="0"/>
              <a:t>Enterohemorrhagic</a:t>
            </a:r>
            <a:r>
              <a:rPr lang="en-US" b="1" dirty="0" smtClean="0"/>
              <a:t> </a:t>
            </a:r>
            <a:r>
              <a:rPr lang="en-US" b="1" i="1" dirty="0"/>
              <a:t>E. coli</a:t>
            </a:r>
            <a:r>
              <a:rPr lang="en-US" dirty="0"/>
              <a:t>: </a:t>
            </a:r>
            <a:r>
              <a:rPr lang="en-US" dirty="0" smtClean="0"/>
              <a:t> </a:t>
            </a:r>
            <a:r>
              <a:rPr lang="en-US" dirty="0"/>
              <a:t>Antibiotics are not useful </a:t>
            </a:r>
            <a:r>
              <a:rPr lang="en-US" dirty="0" smtClean="0"/>
              <a:t>in EHEC and </a:t>
            </a:r>
            <a:r>
              <a:rPr lang="en-US" dirty="0"/>
              <a:t>may predispose to development of HUS. </a:t>
            </a:r>
            <a:endParaRPr lang="ru-RU" dirty="0"/>
          </a:p>
          <a:p>
            <a:r>
              <a:rPr lang="en-US" b="1" dirty="0" err="1" smtClean="0"/>
              <a:t>Enteroinvasive</a:t>
            </a:r>
            <a:r>
              <a:rPr lang="en-US" b="1" dirty="0" smtClean="0"/>
              <a:t> </a:t>
            </a:r>
            <a:r>
              <a:rPr lang="en-US" b="1" i="1" dirty="0"/>
              <a:t>E. coli</a:t>
            </a:r>
            <a:r>
              <a:rPr lang="en-US" dirty="0"/>
              <a:t>: ciprofloxacin 500 mg per </a:t>
            </a:r>
            <a:r>
              <a:rPr lang="en-US" dirty="0" err="1"/>
              <a:t>os</a:t>
            </a:r>
            <a:r>
              <a:rPr lang="en-US" dirty="0"/>
              <a:t> twice daily; </a:t>
            </a:r>
            <a:r>
              <a:rPr lang="en-US" dirty="0" err="1"/>
              <a:t>rifamixin</a:t>
            </a:r>
            <a:r>
              <a:rPr lang="en-US" dirty="0"/>
              <a:t> 200 mg three times a day × 5 days. </a:t>
            </a:r>
            <a:r>
              <a:rPr lang="en-US" dirty="0" err="1"/>
              <a:t>Antimotility</a:t>
            </a:r>
            <a:r>
              <a:rPr lang="en-US" dirty="0"/>
              <a:t> agents are contraindicated in persons with </a:t>
            </a:r>
            <a:r>
              <a:rPr lang="en-US" dirty="0" err="1"/>
              <a:t>enteroinvasive</a:t>
            </a:r>
            <a:r>
              <a:rPr lang="en-US" dirty="0"/>
              <a:t> </a:t>
            </a:r>
            <a:r>
              <a:rPr lang="en-US" i="1" dirty="0"/>
              <a:t>E. coli </a:t>
            </a:r>
            <a:r>
              <a:rPr lang="en-US" dirty="0"/>
              <a:t>(EIEC) infection. </a:t>
            </a:r>
            <a:endParaRPr lang="ru-RU" dirty="0"/>
          </a:p>
          <a:p>
            <a:r>
              <a:rPr lang="en-US" b="1" dirty="0" err="1" smtClean="0"/>
              <a:t>Enteropathogenic</a:t>
            </a:r>
            <a:r>
              <a:rPr lang="en-US" b="1" dirty="0" smtClean="0"/>
              <a:t> </a:t>
            </a:r>
            <a:r>
              <a:rPr lang="en-US" b="1" i="1" dirty="0"/>
              <a:t>E. coli</a:t>
            </a:r>
            <a:r>
              <a:rPr lang="en-US" dirty="0"/>
              <a:t>: ciprofloxacin 500 mg per </a:t>
            </a:r>
            <a:r>
              <a:rPr lang="en-US" dirty="0" err="1"/>
              <a:t>os</a:t>
            </a:r>
            <a:r>
              <a:rPr lang="en-US" dirty="0"/>
              <a:t> twice daily × 3 days (for severe disease), </a:t>
            </a:r>
            <a:r>
              <a:rPr lang="en-US" dirty="0" err="1"/>
              <a:t>rifamixin</a:t>
            </a:r>
            <a:r>
              <a:rPr lang="en-US" dirty="0"/>
              <a:t> 200 mg per </a:t>
            </a:r>
            <a:r>
              <a:rPr lang="en-US" dirty="0" err="1"/>
              <a:t>os</a:t>
            </a:r>
            <a:r>
              <a:rPr lang="en-US" dirty="0"/>
              <a:t> every 8 hours × 3 days. </a:t>
            </a:r>
            <a:endParaRPr lang="ru-RU" dirty="0"/>
          </a:p>
          <a:p>
            <a:pPr marL="0" indent="0">
              <a:buNone/>
            </a:pPr>
            <a:r>
              <a:rPr lang="en-US" dirty="0" smtClean="0"/>
              <a:t>Antimicrobials </a:t>
            </a:r>
            <a:r>
              <a:rPr lang="en-US" dirty="0"/>
              <a:t>known to be useful in cases of traveler's diarrhea include </a:t>
            </a:r>
            <a:r>
              <a:rPr lang="en-US" dirty="0" err="1"/>
              <a:t>fluoroquinolones</a:t>
            </a:r>
            <a:r>
              <a:rPr lang="en-US" dirty="0"/>
              <a:t>, </a:t>
            </a:r>
            <a:r>
              <a:rPr lang="en-US" dirty="0" err="1"/>
              <a:t>rifaximin</a:t>
            </a:r>
            <a:r>
              <a:rPr lang="en-US" dirty="0"/>
              <a:t> and in some cases trimethoprim/</a:t>
            </a:r>
            <a:r>
              <a:rPr lang="en-US" dirty="0" err="1"/>
              <a:t>sulfamethoxazole</a:t>
            </a:r>
            <a:r>
              <a:rPr lang="en-US" dirty="0"/>
              <a:t> (TMP/SMZ). </a:t>
            </a:r>
            <a:r>
              <a:rPr lang="ru-RU" dirty="0" err="1"/>
              <a:t>They</a:t>
            </a:r>
            <a:r>
              <a:rPr lang="ru-RU" dirty="0"/>
              <a:t> </a:t>
            </a:r>
            <a:r>
              <a:rPr lang="ru-RU" dirty="0" err="1"/>
              <a:t>shorten</a:t>
            </a:r>
            <a:r>
              <a:rPr lang="ru-RU" dirty="0"/>
              <a:t> </a:t>
            </a:r>
            <a:r>
              <a:rPr lang="ru-RU" dirty="0" err="1"/>
              <a:t>the</a:t>
            </a:r>
            <a:r>
              <a:rPr lang="ru-RU" dirty="0"/>
              <a:t> </a:t>
            </a:r>
            <a:r>
              <a:rPr lang="ru-RU" dirty="0" err="1"/>
              <a:t>duration</a:t>
            </a:r>
            <a:r>
              <a:rPr lang="ru-RU" dirty="0"/>
              <a:t> </a:t>
            </a:r>
            <a:r>
              <a:rPr lang="ru-RU" dirty="0" err="1"/>
              <a:t>of</a:t>
            </a:r>
            <a:r>
              <a:rPr lang="ru-RU" dirty="0"/>
              <a:t> </a:t>
            </a:r>
            <a:r>
              <a:rPr lang="ru-RU" dirty="0" err="1"/>
              <a:t>diarrhea</a:t>
            </a:r>
            <a:r>
              <a:rPr lang="ru-RU" dirty="0"/>
              <a:t> </a:t>
            </a:r>
            <a:r>
              <a:rPr lang="ru-RU" dirty="0" err="1"/>
              <a:t>by</a:t>
            </a:r>
            <a:r>
              <a:rPr lang="ru-RU" dirty="0"/>
              <a:t> 24-36 h. </a:t>
            </a:r>
          </a:p>
          <a:p>
            <a:endParaRPr lang="ru-RU" dirty="0"/>
          </a:p>
        </p:txBody>
      </p:sp>
    </p:spTree>
    <p:extLst>
      <p:ext uri="{BB962C8B-B14F-4D97-AF65-F5344CB8AC3E}">
        <p14:creationId xmlns:p14="http://schemas.microsoft.com/office/powerpoint/2010/main" val="900694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16667"/>
          </a:xfrm>
        </p:spPr>
        <p:txBody>
          <a:bodyPr>
            <a:normAutofit/>
          </a:bodyPr>
          <a:lstStyle/>
          <a:p>
            <a:pPr algn="r"/>
            <a:r>
              <a:rPr lang="en-US" sz="2800" b="1" dirty="0"/>
              <a:t>Prevention</a:t>
            </a:r>
            <a:r>
              <a:rPr lang="ru-RU" sz="2800" dirty="0"/>
              <a:t/>
            </a:r>
            <a:br>
              <a:rPr lang="ru-RU" sz="2800" dirty="0"/>
            </a:br>
            <a:endParaRPr lang="ru-RU" sz="2800" dirty="0"/>
          </a:p>
        </p:txBody>
      </p:sp>
      <p:sp>
        <p:nvSpPr>
          <p:cNvPr id="3" name="Объект 2"/>
          <p:cNvSpPr>
            <a:spLocks noGrp="1"/>
          </p:cNvSpPr>
          <p:nvPr>
            <p:ph idx="1"/>
          </p:nvPr>
        </p:nvSpPr>
        <p:spPr>
          <a:xfrm>
            <a:off x="813706" y="824591"/>
            <a:ext cx="10787743" cy="5282293"/>
          </a:xfrm>
        </p:spPr>
        <p:txBody>
          <a:bodyPr>
            <a:normAutofit fontScale="92500" lnSpcReduction="20000"/>
          </a:bodyPr>
          <a:lstStyle/>
          <a:p>
            <a:pPr marL="0" indent="0">
              <a:buNone/>
            </a:pPr>
            <a:r>
              <a:rPr lang="en-US" b="1" dirty="0" smtClean="0"/>
              <a:t>Prevention </a:t>
            </a:r>
            <a:r>
              <a:rPr lang="en-US" b="1" dirty="0"/>
              <a:t>of </a:t>
            </a:r>
            <a:r>
              <a:rPr lang="en-US" b="1" dirty="0" err="1"/>
              <a:t>escherichioses</a:t>
            </a:r>
            <a:r>
              <a:rPr lang="en-US" b="1" dirty="0"/>
              <a:t> </a:t>
            </a:r>
            <a:r>
              <a:rPr lang="en-US" dirty="0"/>
              <a:t>is based on </a:t>
            </a:r>
            <a:r>
              <a:rPr lang="en-US" dirty="0" smtClean="0"/>
              <a:t>the</a:t>
            </a:r>
            <a:r>
              <a:rPr lang="ru-RU" dirty="0" smtClean="0"/>
              <a:t>:</a:t>
            </a:r>
          </a:p>
          <a:p>
            <a:r>
              <a:rPr lang="en-US" dirty="0" smtClean="0"/>
              <a:t> </a:t>
            </a:r>
            <a:r>
              <a:rPr lang="en-US" dirty="0"/>
              <a:t>keeping of appropriate hygienic conditions at home </a:t>
            </a:r>
            <a:endParaRPr lang="ru-RU" dirty="0" smtClean="0"/>
          </a:p>
          <a:p>
            <a:r>
              <a:rPr lang="en-US" dirty="0" smtClean="0"/>
              <a:t>in </a:t>
            </a:r>
            <a:r>
              <a:rPr lang="en-US" dirty="0"/>
              <a:t>children's institutions, </a:t>
            </a:r>
            <a:endParaRPr lang="ru-RU" dirty="0" smtClean="0"/>
          </a:p>
          <a:p>
            <a:r>
              <a:rPr lang="en-US" dirty="0" smtClean="0"/>
              <a:t>food </a:t>
            </a:r>
            <a:r>
              <a:rPr lang="en-US" dirty="0"/>
              <a:t>shops, </a:t>
            </a:r>
            <a:endParaRPr lang="ru-RU" dirty="0" smtClean="0"/>
          </a:p>
          <a:p>
            <a:r>
              <a:rPr lang="en-US" dirty="0" smtClean="0"/>
              <a:t>canteens</a:t>
            </a:r>
            <a:r>
              <a:rPr lang="en-US" dirty="0"/>
              <a:t>, </a:t>
            </a:r>
            <a:endParaRPr lang="ru-RU" dirty="0" smtClean="0"/>
          </a:p>
          <a:p>
            <a:r>
              <a:rPr lang="en-US" dirty="0" smtClean="0"/>
              <a:t>provision </a:t>
            </a:r>
            <a:r>
              <a:rPr lang="en-US" dirty="0"/>
              <a:t>storehouses and others. </a:t>
            </a:r>
            <a:endParaRPr lang="ru-RU" dirty="0" smtClean="0"/>
          </a:p>
          <a:p>
            <a:r>
              <a:rPr lang="en-US" dirty="0" err="1"/>
              <a:t>Handwashing</a:t>
            </a:r>
            <a:r>
              <a:rPr lang="en-US" dirty="0"/>
              <a:t> before eating, water purification, avoid raw fruits and vegetables unless peeled, choose steaming hot foods.</a:t>
            </a:r>
            <a:endParaRPr lang="ru-RU" dirty="0" smtClean="0"/>
          </a:p>
          <a:p>
            <a:pPr marL="0" indent="0">
              <a:buNone/>
            </a:pPr>
            <a:endParaRPr lang="ru-RU" dirty="0" smtClean="0"/>
          </a:p>
          <a:p>
            <a:pPr marL="0" indent="0">
              <a:buNone/>
            </a:pPr>
            <a:r>
              <a:rPr lang="en-US" dirty="0" smtClean="0"/>
              <a:t>Sanitary </a:t>
            </a:r>
            <a:r>
              <a:rPr lang="en-US" dirty="0"/>
              <a:t>and hygiene rules must be strictly observed. </a:t>
            </a:r>
            <a:endParaRPr lang="ru-RU" dirty="0" smtClean="0"/>
          </a:p>
          <a:p>
            <a:pPr marL="0" indent="0">
              <a:buNone/>
            </a:pPr>
            <a:r>
              <a:rPr lang="en-US" b="1" dirty="0" smtClean="0"/>
              <a:t>Final </a:t>
            </a:r>
            <a:r>
              <a:rPr lang="en-US" b="1" dirty="0"/>
              <a:t>disinfection </a:t>
            </a:r>
            <a:r>
              <a:rPr lang="en-US" dirty="0"/>
              <a:t>is performed at the focus after hospitalization of the patient. </a:t>
            </a:r>
            <a:endParaRPr lang="ru-RU" dirty="0" smtClean="0"/>
          </a:p>
          <a:p>
            <a:pPr marL="0" indent="0">
              <a:buNone/>
            </a:pPr>
            <a:r>
              <a:rPr lang="en-US" b="1" dirty="0" smtClean="0"/>
              <a:t>Revealing </a:t>
            </a:r>
            <a:r>
              <a:rPr lang="en-US" b="1" dirty="0"/>
              <a:t>a source of infection </a:t>
            </a:r>
            <a:r>
              <a:rPr lang="en-US" dirty="0"/>
              <a:t>and diagnosis are based on the clinical signs, results of the laboratory tests, and data of epidemiologic anamnesis.  </a:t>
            </a:r>
            <a:endParaRPr lang="ru-RU" dirty="0"/>
          </a:p>
          <a:p>
            <a:endParaRPr lang="ru-RU" dirty="0"/>
          </a:p>
        </p:txBody>
      </p:sp>
    </p:spTree>
    <p:extLst>
      <p:ext uri="{BB962C8B-B14F-4D97-AF65-F5344CB8AC3E}">
        <p14:creationId xmlns:p14="http://schemas.microsoft.com/office/powerpoint/2010/main" val="3372201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3371" y="-67583"/>
            <a:ext cx="10515600" cy="1325563"/>
          </a:xfrm>
        </p:spPr>
        <p:txBody>
          <a:bodyPr>
            <a:normAutofit/>
          </a:bodyPr>
          <a:lstStyle/>
          <a:p>
            <a:pPr algn="r"/>
            <a:r>
              <a:rPr lang="en-US" sz="2800" dirty="0"/>
              <a:t>Anti-epidemic measures in the E. coli infection epidemic focus</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48564666"/>
              </p:ext>
            </p:extLst>
          </p:nvPr>
        </p:nvGraphicFramePr>
        <p:xfrm>
          <a:off x="482600" y="881740"/>
          <a:ext cx="11426371" cy="5722695"/>
        </p:xfrm>
        <a:graphic>
          <a:graphicData uri="http://schemas.openxmlformats.org/drawingml/2006/table">
            <a:tbl>
              <a:tblPr firstRow="1" firstCol="1" bandRow="1"/>
              <a:tblGrid>
                <a:gridCol w="2508508"/>
                <a:gridCol w="8917863"/>
              </a:tblGrid>
              <a:tr h="437593">
                <a:tc>
                  <a:txBody>
                    <a:bodyPr/>
                    <a:lstStyle/>
                    <a:p>
                      <a:pPr algn="ctr">
                        <a:lnSpc>
                          <a:spcPct val="115000"/>
                        </a:lnSpc>
                        <a:spcAft>
                          <a:spcPts val="0"/>
                        </a:spcAft>
                      </a:pPr>
                      <a:r>
                        <a:rPr lang="ru-RU" sz="2000" b="1" dirty="0" err="1">
                          <a:effectLst/>
                          <a:latin typeface="+mn-lt"/>
                          <a:ea typeface="Calibri"/>
                          <a:cs typeface="Times New Roman"/>
                        </a:rPr>
                        <a:t>Measure</a:t>
                      </a:r>
                      <a:endParaRPr lang="ru-RU" sz="2000" dirty="0">
                        <a:effectLst/>
                        <a:latin typeface="+mn-lt"/>
                        <a:ea typeface="Calibri"/>
                        <a:cs typeface="Times New Roman"/>
                      </a:endParaRPr>
                    </a:p>
                  </a:txBody>
                  <a:tcPr marL="18363" marR="18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err="1">
                          <a:effectLst/>
                          <a:latin typeface="+mn-lt"/>
                          <a:ea typeface="Calibri"/>
                          <a:cs typeface="Times New Roman"/>
                        </a:rPr>
                        <a:t>Content</a:t>
                      </a:r>
                      <a:endParaRPr lang="ru-RU" sz="2000" dirty="0">
                        <a:effectLst/>
                        <a:latin typeface="+mn-lt"/>
                        <a:ea typeface="Calibri"/>
                        <a:cs typeface="Times New Roman"/>
                      </a:endParaRPr>
                    </a:p>
                  </a:txBody>
                  <a:tcPr marL="18363" marR="18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834">
                <a:tc gridSpan="2">
                  <a:txBody>
                    <a:bodyPr/>
                    <a:lstStyle/>
                    <a:p>
                      <a:pPr algn="ctr">
                        <a:lnSpc>
                          <a:spcPct val="115000"/>
                        </a:lnSpc>
                        <a:spcAft>
                          <a:spcPts val="0"/>
                        </a:spcAft>
                      </a:pPr>
                      <a:r>
                        <a:rPr lang="en-US" sz="2000" b="1" dirty="0">
                          <a:effectLst/>
                          <a:latin typeface="+mn-lt"/>
                          <a:ea typeface="Calibri"/>
                          <a:cs typeface="Times New Roman"/>
                        </a:rPr>
                        <a:t>Measures directed to the infected individuals</a:t>
                      </a:r>
                      <a:endParaRPr lang="ru-RU" sz="2000" dirty="0">
                        <a:effectLst/>
                        <a:latin typeface="+mn-lt"/>
                        <a:ea typeface="Calibri"/>
                        <a:cs typeface="Times New Roman"/>
                      </a:endParaRPr>
                    </a:p>
                  </a:txBody>
                  <a:tcPr marL="18363" marR="18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662506">
                <a:tc>
                  <a:txBody>
                    <a:bodyPr/>
                    <a:lstStyle/>
                    <a:p>
                      <a:pPr>
                        <a:lnSpc>
                          <a:spcPct val="115000"/>
                        </a:lnSpc>
                        <a:spcAft>
                          <a:spcPts val="0"/>
                        </a:spcAft>
                      </a:pPr>
                      <a:r>
                        <a:rPr lang="en-US" sz="2000" dirty="0">
                          <a:effectLst/>
                          <a:latin typeface="+mn-lt"/>
                          <a:ea typeface="Calibri"/>
                          <a:cs typeface="Times New Roman"/>
                        </a:rPr>
                        <a:t>Registration and notification</a:t>
                      </a:r>
                      <a:endParaRPr lang="ru-RU" sz="2000" dirty="0">
                        <a:effectLst/>
                        <a:latin typeface="+mn-lt"/>
                        <a:ea typeface="Calibri"/>
                        <a:cs typeface="Times New Roman"/>
                      </a:endParaRPr>
                    </a:p>
                  </a:txBody>
                  <a:tcPr marL="18363" marR="18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effectLst/>
                          <a:latin typeface="+mn-lt"/>
                          <a:ea typeface="Calibri"/>
                          <a:cs typeface="Times New Roman"/>
                        </a:rPr>
                        <a:t>     Routine procedure</a:t>
                      </a:r>
                      <a:endParaRPr lang="ru-RU" sz="2000" dirty="0">
                        <a:effectLst/>
                        <a:latin typeface="+mn-lt"/>
                        <a:ea typeface="Calibri"/>
                        <a:cs typeface="Times New Roman"/>
                      </a:endParaRPr>
                    </a:p>
                  </a:txBody>
                  <a:tcPr marL="18363" marR="18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072">
                <a:tc>
                  <a:txBody>
                    <a:bodyPr/>
                    <a:lstStyle/>
                    <a:p>
                      <a:pPr>
                        <a:lnSpc>
                          <a:spcPct val="115000"/>
                        </a:lnSpc>
                        <a:spcAft>
                          <a:spcPts val="0"/>
                        </a:spcAft>
                      </a:pPr>
                      <a:r>
                        <a:rPr lang="en-US" sz="2000" dirty="0">
                          <a:effectLst/>
                          <a:latin typeface="+mn-lt"/>
                          <a:ea typeface="Calibri"/>
                          <a:cs typeface="Times New Roman"/>
                        </a:rPr>
                        <a:t>Isolation</a:t>
                      </a:r>
                      <a:endParaRPr lang="ru-RU" sz="2000" dirty="0">
                        <a:effectLst/>
                        <a:latin typeface="+mn-lt"/>
                        <a:ea typeface="Calibri"/>
                        <a:cs typeface="Times New Roman"/>
                      </a:endParaRPr>
                    </a:p>
                  </a:txBody>
                  <a:tcPr marL="18363" marR="18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effectLst/>
                          <a:latin typeface="+mn-lt"/>
                          <a:ea typeface="Calibri"/>
                          <a:cs typeface="Times New Roman"/>
                        </a:rPr>
                        <a:t>     Isolation may be conducted by household isolation or by hospitalization. Household isolation is possible for patients with the mild forms if anti-epidemic regimen can be organized at home. Hospitalization is conducted</a:t>
                      </a:r>
                      <a:endParaRPr lang="ru-RU" sz="2000" dirty="0">
                        <a:effectLst/>
                        <a:latin typeface="+mn-lt"/>
                        <a:ea typeface="Calibri"/>
                        <a:cs typeface="Times New Roman"/>
                      </a:endParaRPr>
                    </a:p>
                    <a:p>
                      <a:pPr marL="342900" lvl="0" indent="-342900">
                        <a:lnSpc>
                          <a:spcPct val="115000"/>
                        </a:lnSpc>
                        <a:spcAft>
                          <a:spcPts val="0"/>
                        </a:spcAft>
                        <a:buFont typeface="+mj-lt"/>
                        <a:buAutoNum type="alphaLcParenR"/>
                      </a:pPr>
                      <a:r>
                        <a:rPr lang="en-US" sz="2000" dirty="0">
                          <a:effectLst/>
                          <a:latin typeface="+mn-lt"/>
                          <a:ea typeface="Calibri"/>
                          <a:cs typeface="Times New Roman"/>
                        </a:rPr>
                        <a:t>by clinical indications (severe forms of the infection in children under 2 years, patients with severe concomitant diseases),</a:t>
                      </a:r>
                      <a:endParaRPr lang="ru-RU" sz="2000" dirty="0">
                        <a:effectLst/>
                        <a:latin typeface="+mn-lt"/>
                        <a:ea typeface="Calibri"/>
                        <a:cs typeface="Times New Roman"/>
                      </a:endParaRPr>
                    </a:p>
                    <a:p>
                      <a:pPr marL="342900" lvl="0" indent="-342900">
                        <a:lnSpc>
                          <a:spcPct val="115000"/>
                        </a:lnSpc>
                        <a:spcAft>
                          <a:spcPts val="0"/>
                        </a:spcAft>
                        <a:buFont typeface="+mj-lt"/>
                        <a:buAutoNum type="alphaLcParenR"/>
                      </a:pPr>
                      <a:r>
                        <a:rPr lang="en-US" sz="2000" dirty="0">
                          <a:effectLst/>
                          <a:latin typeface="+mn-lt"/>
                          <a:ea typeface="Calibri"/>
                          <a:cs typeface="Times New Roman"/>
                        </a:rPr>
                        <a:t>by epidemiologic indications (a patient belongs to the decreed group).</a:t>
                      </a:r>
                      <a:endParaRPr lang="ru-RU" sz="2000" dirty="0">
                        <a:effectLst/>
                        <a:latin typeface="+mn-lt"/>
                        <a:ea typeface="Calibri"/>
                        <a:cs typeface="Times New Roman"/>
                      </a:endParaRPr>
                    </a:p>
                  </a:txBody>
                  <a:tcPr marL="18363" marR="18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3156">
                <a:tc>
                  <a:txBody>
                    <a:bodyPr/>
                    <a:lstStyle/>
                    <a:p>
                      <a:pPr>
                        <a:lnSpc>
                          <a:spcPct val="115000"/>
                        </a:lnSpc>
                        <a:spcAft>
                          <a:spcPts val="0"/>
                        </a:spcAft>
                      </a:pPr>
                      <a:r>
                        <a:rPr lang="en-US" sz="2000" dirty="0" smtClean="0">
                          <a:effectLst/>
                          <a:latin typeface="+mn-lt"/>
                          <a:ea typeface="Calibri"/>
                          <a:cs typeface="Times New Roman"/>
                        </a:rPr>
                        <a:t>Treatment</a:t>
                      </a:r>
                      <a:endParaRPr lang="ru-RU" sz="2000" dirty="0">
                        <a:effectLst/>
                        <a:latin typeface="+mn-lt"/>
                        <a:ea typeface="Calibri"/>
                        <a:cs typeface="Times New Roman"/>
                      </a:endParaRPr>
                    </a:p>
                  </a:txBody>
                  <a:tcPr marL="18363" marR="18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effectLst/>
                          <a:latin typeface="+mn-lt"/>
                          <a:ea typeface="Calibri"/>
                          <a:cs typeface="Times New Roman"/>
                        </a:rPr>
                        <a:t>     Patients are treated according to the examination and treatment standards for infectious and parasitic diseases till their complete clinical recovery.</a:t>
                      </a:r>
                      <a:endParaRPr lang="ru-RU" sz="2000" dirty="0">
                        <a:effectLst/>
                        <a:latin typeface="+mn-lt"/>
                        <a:ea typeface="Calibri"/>
                        <a:cs typeface="Times New Roman"/>
                      </a:endParaRPr>
                    </a:p>
                  </a:txBody>
                  <a:tcPr marL="18363" marR="18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55121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669966371"/>
              </p:ext>
            </p:extLst>
          </p:nvPr>
        </p:nvGraphicFramePr>
        <p:xfrm>
          <a:off x="767442" y="422602"/>
          <a:ext cx="10989127" cy="6397014"/>
        </p:xfrm>
        <a:graphic>
          <a:graphicData uri="http://schemas.openxmlformats.org/drawingml/2006/table">
            <a:tbl>
              <a:tblPr firstRow="1" firstCol="1" bandRow="1"/>
              <a:tblGrid>
                <a:gridCol w="4085590"/>
                <a:gridCol w="6903537"/>
              </a:tblGrid>
              <a:tr h="3089613">
                <a:tc>
                  <a:txBody>
                    <a:bodyPr/>
                    <a:lstStyle/>
                    <a:p>
                      <a:pPr>
                        <a:lnSpc>
                          <a:spcPct val="115000"/>
                        </a:lnSpc>
                        <a:spcAft>
                          <a:spcPts val="0"/>
                        </a:spcAft>
                      </a:pPr>
                      <a:r>
                        <a:rPr lang="en-US" sz="2400" dirty="0">
                          <a:effectLst/>
                          <a:latin typeface="+mn-lt"/>
                          <a:ea typeface="Calibri"/>
                          <a:cs typeface="Times New Roman"/>
                        </a:rPr>
                        <a:t>Discharging from hospital</a:t>
                      </a:r>
                      <a:endParaRPr lang="ru-RU" sz="2400" dirty="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mn-lt"/>
                          <a:ea typeface="Calibri"/>
                          <a:cs typeface="Times New Roman"/>
                        </a:rPr>
                        <a:t>     A person can be discharged after the clinical recovery. For children attending daycare facilities, persons belonging to the groups listed above: after 1 negative result of the laboratory examination conducted in 1 —2 days after treatment.</a:t>
                      </a:r>
                      <a:endParaRPr lang="ru-RU" sz="2400" dirty="0">
                        <a:effectLst/>
                        <a:latin typeface="+mn-lt"/>
                        <a:ea typeface="Calibri"/>
                        <a:cs typeface="Times New Roman"/>
                      </a:endParaRPr>
                    </a:p>
                    <a:p>
                      <a:pPr>
                        <a:lnSpc>
                          <a:spcPct val="115000"/>
                        </a:lnSpc>
                        <a:spcAft>
                          <a:spcPts val="0"/>
                        </a:spcAft>
                      </a:pPr>
                      <a:r>
                        <a:rPr lang="en-US" sz="2400" dirty="0">
                          <a:effectLst/>
                          <a:latin typeface="+mn-lt"/>
                          <a:ea typeface="Calibri"/>
                          <a:cs typeface="Times New Roman"/>
                        </a:rPr>
                        <a:t>If the result is positive, additional microbiologic examination is ordered.</a:t>
                      </a:r>
                      <a:endParaRPr lang="ru-RU" sz="2400" dirty="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403">
                <a:tc>
                  <a:txBody>
                    <a:bodyPr/>
                    <a:lstStyle/>
                    <a:p>
                      <a:pPr>
                        <a:lnSpc>
                          <a:spcPct val="115000"/>
                        </a:lnSpc>
                        <a:spcAft>
                          <a:spcPts val="0"/>
                        </a:spcAft>
                      </a:pPr>
                      <a:r>
                        <a:rPr lang="en-US" sz="2400">
                          <a:effectLst/>
                          <a:latin typeface="+mn-lt"/>
                          <a:ea typeface="Calibri"/>
                          <a:cs typeface="Times New Roman"/>
                        </a:rPr>
                        <a:t>Admission to educational set-tings or work</a:t>
                      </a:r>
                      <a:endParaRPr lang="ru-RU" sz="240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effectLst/>
                          <a:latin typeface="+mn-lt"/>
                          <a:ea typeface="Calibri"/>
                          <a:cs typeface="Times New Roman"/>
                        </a:rPr>
                        <a:t>     It is possible in case of the complete clinical recovery, and a negative bacteriological test.</a:t>
                      </a:r>
                      <a:endParaRPr lang="ru-RU" sz="240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8602">
                <a:tc>
                  <a:txBody>
                    <a:bodyPr/>
                    <a:lstStyle/>
                    <a:p>
                      <a:pPr>
                        <a:lnSpc>
                          <a:spcPct val="115000"/>
                        </a:lnSpc>
                        <a:spcAft>
                          <a:spcPts val="0"/>
                        </a:spcAft>
                      </a:pPr>
                      <a:r>
                        <a:rPr lang="en-US" sz="2400">
                          <a:effectLst/>
                          <a:latin typeface="+mn-lt"/>
                          <a:ea typeface="Calibri"/>
                          <a:cs typeface="Times New Roman"/>
                        </a:rPr>
                        <a:t>Follow-up</a:t>
                      </a:r>
                      <a:endParaRPr lang="ru-RU" sz="240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effectLst/>
                          <a:latin typeface="+mn-lt"/>
                          <a:ea typeface="Calibri"/>
                          <a:cs typeface="Times New Roman"/>
                        </a:rPr>
                        <a:t>     Clinical follow-up during a month after convalescence is necessary primarily for persons of the decreed groups.</a:t>
                      </a:r>
                      <a:endParaRPr lang="ru-RU" sz="240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194">
                <a:tc gridSpan="2">
                  <a:txBody>
                    <a:bodyPr/>
                    <a:lstStyle/>
                    <a:p>
                      <a:pPr algn="ctr">
                        <a:lnSpc>
                          <a:spcPct val="115000"/>
                        </a:lnSpc>
                        <a:spcAft>
                          <a:spcPts val="0"/>
                        </a:spcAft>
                      </a:pPr>
                      <a:r>
                        <a:rPr lang="en-US" sz="2400" b="1">
                          <a:effectLst/>
                          <a:latin typeface="+mn-lt"/>
                          <a:ea typeface="Calibri"/>
                          <a:cs typeface="Times New Roman"/>
                        </a:rPr>
                        <a:t>Measures directed to the infected animals</a:t>
                      </a:r>
                      <a:endParaRPr lang="ru-RU" sz="240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83657">
                <a:tc gridSpan="2">
                  <a:txBody>
                    <a:bodyPr/>
                    <a:lstStyle/>
                    <a:p>
                      <a:pPr algn="ctr">
                        <a:lnSpc>
                          <a:spcPct val="115000"/>
                        </a:lnSpc>
                        <a:spcAft>
                          <a:spcPts val="0"/>
                        </a:spcAft>
                      </a:pPr>
                      <a:r>
                        <a:rPr lang="en-US" sz="2400" dirty="0">
                          <a:effectLst/>
                          <a:latin typeface="+mn-lt"/>
                          <a:ea typeface="Calibri"/>
                          <a:cs typeface="Times New Roman"/>
                        </a:rPr>
                        <a:t>Isolation, treatment, sanitary and veterinary measures.</a:t>
                      </a:r>
                      <a:endParaRPr lang="ru-RU" sz="2400" dirty="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extLst>
      <p:ext uri="{BB962C8B-B14F-4D97-AF65-F5344CB8AC3E}">
        <p14:creationId xmlns:p14="http://schemas.microsoft.com/office/powerpoint/2010/main" val="3497955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800" y="52387"/>
            <a:ext cx="10515600" cy="1325563"/>
          </a:xfrm>
        </p:spPr>
        <p:txBody>
          <a:bodyPr>
            <a:normAutofit/>
          </a:bodyPr>
          <a:lstStyle/>
          <a:p>
            <a:pPr algn="r"/>
            <a:r>
              <a:rPr lang="en-US" sz="3600" i="1" dirty="0" smtClean="0">
                <a:solidFill>
                  <a:schemeClr val="accent1">
                    <a:lumMod val="50000"/>
                  </a:schemeClr>
                </a:solidFill>
              </a:rPr>
              <a:t>Etiology</a:t>
            </a:r>
            <a:endParaRPr lang="ru-RU" sz="3600" i="1" dirty="0">
              <a:solidFill>
                <a:schemeClr val="accent1">
                  <a:lumMod val="50000"/>
                </a:schemeClr>
              </a:solidFill>
            </a:endParaRPr>
          </a:p>
        </p:txBody>
      </p:sp>
      <p:sp>
        <p:nvSpPr>
          <p:cNvPr id="3" name="Объект 2"/>
          <p:cNvSpPr>
            <a:spLocks noGrp="1"/>
          </p:cNvSpPr>
          <p:nvPr>
            <p:ph idx="1"/>
          </p:nvPr>
        </p:nvSpPr>
        <p:spPr>
          <a:xfrm>
            <a:off x="812800" y="1216024"/>
            <a:ext cx="10515600" cy="5286375"/>
          </a:xfrm>
        </p:spPr>
        <p:txBody>
          <a:bodyPr/>
          <a:lstStyle/>
          <a:p>
            <a:pPr marL="0" indent="0">
              <a:buNone/>
            </a:pPr>
            <a:r>
              <a:rPr lang="en-US" sz="3200" dirty="0" smtClean="0"/>
              <a:t>About 170 serological types of E. coli are known</a:t>
            </a:r>
          </a:p>
          <a:p>
            <a:endParaRPr lang="ru-RU" sz="3200" dirty="0" smtClean="0"/>
          </a:p>
          <a:p>
            <a:pPr marL="0" indent="0">
              <a:buNone/>
            </a:pPr>
            <a:endParaRPr lang="ru-RU" dirty="0" smtClean="0"/>
          </a:p>
        </p:txBody>
      </p:sp>
      <p:sp>
        <p:nvSpPr>
          <p:cNvPr id="4" name="Скругленный прямоугольник 3"/>
          <p:cNvSpPr/>
          <p:nvPr/>
        </p:nvSpPr>
        <p:spPr>
          <a:xfrm>
            <a:off x="3733800" y="1958974"/>
            <a:ext cx="4064000" cy="1320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E. coli strains </a:t>
            </a:r>
            <a:endParaRPr lang="ru-RU" sz="3200" b="1" dirty="0" smtClean="0">
              <a:solidFill>
                <a:schemeClr val="tx1"/>
              </a:solidFill>
            </a:endParaRPr>
          </a:p>
          <a:p>
            <a:pPr algn="ctr"/>
            <a:endParaRPr lang="ru-RU" dirty="0"/>
          </a:p>
        </p:txBody>
      </p:sp>
      <p:sp>
        <p:nvSpPr>
          <p:cNvPr id="5" name="Скругленный прямоугольник 4"/>
          <p:cNvSpPr/>
          <p:nvPr/>
        </p:nvSpPr>
        <p:spPr>
          <a:xfrm>
            <a:off x="381000" y="3705224"/>
            <a:ext cx="4648200" cy="19113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Most are harmless </a:t>
            </a:r>
            <a:r>
              <a:rPr lang="ru-RU" sz="3200" b="1" dirty="0" smtClean="0">
                <a:solidFill>
                  <a:schemeClr val="tx1"/>
                </a:solidFill>
              </a:rPr>
              <a:t> (</a:t>
            </a:r>
            <a:r>
              <a:rPr lang="en-US" sz="3200" b="1" dirty="0" smtClean="0">
                <a:solidFill>
                  <a:schemeClr val="tx1"/>
                </a:solidFill>
              </a:rPr>
              <a:t>part of the normal flora of the intestinal tract</a:t>
            </a:r>
            <a:r>
              <a:rPr lang="ru-RU" sz="3200" b="1" dirty="0" smtClean="0">
                <a:solidFill>
                  <a:schemeClr val="tx1"/>
                </a:solidFill>
              </a:rPr>
              <a:t>)</a:t>
            </a:r>
            <a:r>
              <a:rPr lang="en-US" sz="3200" b="1" dirty="0" smtClean="0">
                <a:solidFill>
                  <a:schemeClr val="tx1"/>
                </a:solidFill>
              </a:rPr>
              <a:t> </a:t>
            </a:r>
            <a:endParaRPr lang="ru-RU" sz="3200" b="1" dirty="0">
              <a:solidFill>
                <a:schemeClr val="tx1"/>
              </a:solidFill>
            </a:endParaRPr>
          </a:p>
        </p:txBody>
      </p:sp>
      <p:sp>
        <p:nvSpPr>
          <p:cNvPr id="6" name="Скругленный прямоугольник 5"/>
          <p:cNvSpPr/>
          <p:nvPr/>
        </p:nvSpPr>
        <p:spPr>
          <a:xfrm>
            <a:off x="6667500" y="3748085"/>
            <a:ext cx="4660900" cy="18684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dirty="0" smtClean="0"/>
          </a:p>
          <a:p>
            <a:pPr algn="ctr"/>
            <a:r>
              <a:rPr lang="en-US" sz="3200" b="1" dirty="0" smtClean="0">
                <a:solidFill>
                  <a:schemeClr val="tx1"/>
                </a:solidFill>
              </a:rPr>
              <a:t>80 serological types  are virulent strains </a:t>
            </a:r>
            <a:r>
              <a:rPr lang="ru-RU" sz="3200" b="1" dirty="0" smtClean="0">
                <a:solidFill>
                  <a:schemeClr val="tx1"/>
                </a:solidFill>
              </a:rPr>
              <a:t>(</a:t>
            </a:r>
            <a:r>
              <a:rPr lang="en-US" sz="3200" b="1" dirty="0" smtClean="0">
                <a:solidFill>
                  <a:schemeClr val="tx1"/>
                </a:solidFill>
              </a:rPr>
              <a:t>can cause serious diseases</a:t>
            </a:r>
            <a:r>
              <a:rPr lang="ru-RU" sz="3200" b="1" dirty="0" smtClean="0">
                <a:solidFill>
                  <a:schemeClr val="tx1"/>
                </a:solidFill>
              </a:rPr>
              <a:t>)</a:t>
            </a:r>
            <a:r>
              <a:rPr lang="en-US" sz="3200" b="1" dirty="0" smtClean="0">
                <a:solidFill>
                  <a:schemeClr val="tx1"/>
                </a:solidFill>
              </a:rPr>
              <a:t> </a:t>
            </a:r>
            <a:endParaRPr lang="ru-RU" sz="3200" b="1" dirty="0" smtClean="0">
              <a:solidFill>
                <a:schemeClr val="tx1"/>
              </a:solidFill>
            </a:endParaRPr>
          </a:p>
          <a:p>
            <a:pPr algn="ctr"/>
            <a:endParaRPr lang="ru-RU" sz="3200" dirty="0"/>
          </a:p>
        </p:txBody>
      </p:sp>
    </p:spTree>
    <p:extLst>
      <p:ext uri="{BB962C8B-B14F-4D97-AF65-F5344CB8AC3E}">
        <p14:creationId xmlns:p14="http://schemas.microsoft.com/office/powerpoint/2010/main" val="3977491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853183974"/>
              </p:ext>
            </p:extLst>
          </p:nvPr>
        </p:nvGraphicFramePr>
        <p:xfrm>
          <a:off x="789855" y="454719"/>
          <a:ext cx="10950388" cy="6117532"/>
        </p:xfrm>
        <a:graphic>
          <a:graphicData uri="http://schemas.openxmlformats.org/drawingml/2006/table">
            <a:tbl>
              <a:tblPr firstRow="1" firstCol="1" bandRow="1"/>
              <a:tblGrid>
                <a:gridCol w="4081406"/>
                <a:gridCol w="6868982"/>
              </a:tblGrid>
              <a:tr h="509793">
                <a:tc gridSpan="2">
                  <a:txBody>
                    <a:bodyPr/>
                    <a:lstStyle/>
                    <a:p>
                      <a:pPr algn="ctr">
                        <a:lnSpc>
                          <a:spcPct val="115000"/>
                        </a:lnSpc>
                        <a:spcAft>
                          <a:spcPts val="0"/>
                        </a:spcAft>
                      </a:pPr>
                      <a:r>
                        <a:rPr lang="en-US" sz="2800" b="1" dirty="0">
                          <a:effectLst/>
                          <a:latin typeface="+mn-lt"/>
                          <a:ea typeface="Calibri"/>
                          <a:cs typeface="Times New Roman"/>
                        </a:rPr>
                        <a:t>Measures interrupting the mechanisms of transmission</a:t>
                      </a:r>
                      <a:endParaRPr lang="ru-RU" sz="2800" dirty="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588147">
                <a:tc>
                  <a:txBody>
                    <a:bodyPr/>
                    <a:lstStyle/>
                    <a:p>
                      <a:pPr>
                        <a:lnSpc>
                          <a:spcPct val="115000"/>
                        </a:lnSpc>
                        <a:spcAft>
                          <a:spcPts val="0"/>
                        </a:spcAft>
                      </a:pPr>
                      <a:r>
                        <a:rPr lang="en-US" sz="2800">
                          <a:effectLst/>
                          <a:latin typeface="+mn-lt"/>
                          <a:ea typeface="Calibri"/>
                          <a:cs typeface="Times New Roman"/>
                        </a:rPr>
                        <a:t>Current   disinfection</a:t>
                      </a:r>
                      <a:endParaRPr lang="ru-RU" sz="280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dirty="0">
                          <a:effectLst/>
                          <a:latin typeface="+mn-lt"/>
                          <a:ea typeface="Calibri"/>
                          <a:cs typeface="Times New Roman"/>
                        </a:rPr>
                        <a:t>     It is conducted by a patient himself or by people caring for the affected person. In home the patient's room should be cleaned and aired 2—3 times a day. A patient is </a:t>
                      </a:r>
                      <a:r>
                        <a:rPr lang="en-US" sz="2800" dirty="0" smtClean="0">
                          <a:effectLst/>
                          <a:latin typeface="+mn-lt"/>
                          <a:ea typeface="Calibri"/>
                          <a:cs typeface="Times New Roman"/>
                        </a:rPr>
                        <a:t>provided </a:t>
                      </a:r>
                      <a:r>
                        <a:rPr lang="en-US" sz="2800" dirty="0">
                          <a:effectLst/>
                          <a:latin typeface="+mn-lt"/>
                          <a:ea typeface="Calibri"/>
                          <a:cs typeface="Times New Roman"/>
                        </a:rPr>
                        <a:t>with individual bed linen, towel, eating utensils, and healthcare items. The patients dirty laundry is gathered and stored separately.</a:t>
                      </a:r>
                      <a:endParaRPr lang="ru-RU" sz="2800" dirty="0">
                        <a:effectLst/>
                        <a:latin typeface="+mn-lt"/>
                        <a:ea typeface="Calibri"/>
                        <a:cs typeface="Times New Roman"/>
                      </a:endParaRPr>
                    </a:p>
                    <a:p>
                      <a:pPr>
                        <a:lnSpc>
                          <a:spcPct val="115000"/>
                        </a:lnSpc>
                        <a:spcAft>
                          <a:spcPts val="0"/>
                        </a:spcAft>
                      </a:pPr>
                      <a:r>
                        <a:rPr lang="en-US" sz="2800" dirty="0">
                          <a:effectLst/>
                          <a:latin typeface="+mn-lt"/>
                          <a:ea typeface="Calibri"/>
                          <a:cs typeface="Times New Roman"/>
                        </a:rPr>
                        <a:t>      All surfaces in the room, patients dishes, linen, toys, and toiletries should be disinfected.</a:t>
                      </a:r>
                      <a:endParaRPr lang="ru-RU" sz="2800" dirty="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9592">
                <a:tc>
                  <a:txBody>
                    <a:bodyPr/>
                    <a:lstStyle/>
                    <a:p>
                      <a:pPr>
                        <a:lnSpc>
                          <a:spcPct val="115000"/>
                        </a:lnSpc>
                        <a:spcAft>
                          <a:spcPts val="0"/>
                        </a:spcAft>
                      </a:pPr>
                      <a:r>
                        <a:rPr lang="en-US" sz="2800">
                          <a:effectLst/>
                          <a:latin typeface="+mn-lt"/>
                          <a:ea typeface="Calibri"/>
                          <a:cs typeface="Times New Roman"/>
                        </a:rPr>
                        <a:t>Final   disinfection</a:t>
                      </a:r>
                      <a:endParaRPr lang="ru-RU" sz="280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dirty="0">
                          <a:effectLst/>
                          <a:latin typeface="+mn-lt"/>
                          <a:ea typeface="Calibri"/>
                          <a:cs typeface="Times New Roman"/>
                        </a:rPr>
                        <a:t>     It is conducted after hospitalization of the patient as soon as possible.</a:t>
                      </a:r>
                      <a:endParaRPr lang="ru-RU" sz="2800" dirty="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36726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07434624"/>
              </p:ext>
            </p:extLst>
          </p:nvPr>
        </p:nvGraphicFramePr>
        <p:xfrm>
          <a:off x="432707" y="424545"/>
          <a:ext cx="11307535" cy="6143246"/>
        </p:xfrm>
        <a:graphic>
          <a:graphicData uri="http://schemas.openxmlformats.org/drawingml/2006/table">
            <a:tbl>
              <a:tblPr firstRow="1" firstCol="1" bandRow="1"/>
              <a:tblGrid>
                <a:gridCol w="4214521"/>
                <a:gridCol w="7093014"/>
              </a:tblGrid>
              <a:tr h="408754">
                <a:tc gridSpan="2">
                  <a:txBody>
                    <a:bodyPr/>
                    <a:lstStyle/>
                    <a:p>
                      <a:pPr algn="ctr">
                        <a:lnSpc>
                          <a:spcPct val="115000"/>
                        </a:lnSpc>
                        <a:spcAft>
                          <a:spcPts val="0"/>
                        </a:spcAft>
                      </a:pPr>
                      <a:r>
                        <a:rPr lang="en-US" sz="2400" b="1" dirty="0">
                          <a:effectLst/>
                          <a:latin typeface="+mn-lt"/>
                          <a:ea typeface="Calibri"/>
                          <a:cs typeface="Times New Roman"/>
                        </a:rPr>
                        <a:t>Measures directed to contacts (persons contacted a source of infection)</a:t>
                      </a:r>
                      <a:endParaRPr lang="ru-RU" sz="2400" dirty="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635034">
                <a:tc>
                  <a:txBody>
                    <a:bodyPr/>
                    <a:lstStyle/>
                    <a:p>
                      <a:pPr>
                        <a:lnSpc>
                          <a:spcPct val="115000"/>
                        </a:lnSpc>
                        <a:spcAft>
                          <a:spcPts val="0"/>
                        </a:spcAft>
                      </a:pPr>
                      <a:r>
                        <a:rPr lang="en-US" sz="2400" dirty="0" smtClean="0">
                          <a:effectLst/>
                          <a:latin typeface="+mn-lt"/>
                          <a:ea typeface="Calibri"/>
                          <a:cs typeface="Times New Roman"/>
                        </a:rPr>
                        <a:t>Identification</a:t>
                      </a:r>
                      <a:endParaRPr lang="ru-RU" sz="2400" dirty="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mn-lt"/>
                          <a:ea typeface="Calibri"/>
                          <a:cs typeface="Times New Roman"/>
                        </a:rPr>
                        <a:t>     Persons being in contact with the patient </a:t>
                      </a:r>
                      <a:r>
                        <a:rPr lang="en-US" sz="2400" dirty="0" smtClean="0">
                          <a:effectLst/>
                          <a:latin typeface="+mn-lt"/>
                          <a:ea typeface="Calibri"/>
                          <a:cs typeface="Times New Roman"/>
                        </a:rPr>
                        <a:t>in </a:t>
                      </a:r>
                      <a:r>
                        <a:rPr lang="en-US" sz="2400" dirty="0">
                          <a:effectLst/>
                          <a:latin typeface="+mn-lt"/>
                          <a:ea typeface="Calibri"/>
                          <a:cs typeface="Times New Roman"/>
                        </a:rPr>
                        <a:t>the child daycare facility, school, or at home are revealed when the first symptoms of the disease appear.</a:t>
                      </a:r>
                      <a:endParaRPr lang="ru-RU" sz="2400" dirty="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5034">
                <a:tc>
                  <a:txBody>
                    <a:bodyPr/>
                    <a:lstStyle/>
                    <a:p>
                      <a:pPr>
                        <a:lnSpc>
                          <a:spcPct val="115000"/>
                        </a:lnSpc>
                        <a:spcAft>
                          <a:spcPts val="0"/>
                        </a:spcAft>
                      </a:pPr>
                      <a:r>
                        <a:rPr lang="en-US" sz="2400">
                          <a:effectLst/>
                          <a:latin typeface="+mn-lt"/>
                          <a:ea typeface="Calibri"/>
                          <a:cs typeface="Times New Roman"/>
                        </a:rPr>
                        <a:t>Clinical check-up</a:t>
                      </a:r>
                      <a:endParaRPr lang="ru-RU" sz="240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effectLst/>
                          <a:latin typeface="+mn-lt"/>
                          <a:ea typeface="Calibri"/>
                          <a:cs typeface="Times New Roman"/>
                        </a:rPr>
                        <a:t>     It includes the evaluation of the health condition, temperature (twice a day), and stool. The date of the disease onset should be determined too.</a:t>
                      </a:r>
                      <a:endParaRPr lang="ru-RU" sz="240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2554">
                <a:tc>
                  <a:txBody>
                    <a:bodyPr/>
                    <a:lstStyle/>
                    <a:p>
                      <a:pPr>
                        <a:lnSpc>
                          <a:spcPct val="115000"/>
                        </a:lnSpc>
                        <a:spcAft>
                          <a:spcPts val="0"/>
                        </a:spcAft>
                      </a:pPr>
                      <a:r>
                        <a:rPr lang="en-US" sz="2400">
                          <a:effectLst/>
                          <a:latin typeface="+mn-lt"/>
                          <a:ea typeface="Calibri"/>
                          <a:cs typeface="Times New Roman"/>
                        </a:rPr>
                        <a:t>Collecting epidemiologic anamnesis</a:t>
                      </a:r>
                      <a:endParaRPr lang="ru-RU" sz="240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mn-lt"/>
                          <a:ea typeface="Calibri"/>
                          <a:cs typeface="Times New Roman"/>
                        </a:rPr>
                        <a:t>     History-taking should contain knowledge of contacts with the affected patients, information about travelling to the territories with a high risk of the infection, consuming undercooked beef, unpasteurized milk and juice, raw fruits and vegetables, contaminated water.</a:t>
                      </a:r>
                      <a:endParaRPr lang="ru-RU" sz="2400" dirty="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63040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56995349"/>
              </p:ext>
            </p:extLst>
          </p:nvPr>
        </p:nvGraphicFramePr>
        <p:xfrm>
          <a:off x="473529" y="326569"/>
          <a:ext cx="11266713" cy="6426157"/>
        </p:xfrm>
        <a:graphic>
          <a:graphicData uri="http://schemas.openxmlformats.org/drawingml/2006/table">
            <a:tbl>
              <a:tblPr firstRow="1" firstCol="1" bandRow="1"/>
              <a:tblGrid>
                <a:gridCol w="4209549"/>
                <a:gridCol w="7057164"/>
              </a:tblGrid>
              <a:tr h="2438402">
                <a:tc>
                  <a:txBody>
                    <a:bodyPr/>
                    <a:lstStyle/>
                    <a:p>
                      <a:pPr>
                        <a:lnSpc>
                          <a:spcPct val="115000"/>
                        </a:lnSpc>
                        <a:spcAft>
                          <a:spcPts val="0"/>
                        </a:spcAft>
                      </a:pPr>
                      <a:r>
                        <a:rPr lang="en-US" sz="2400" dirty="0">
                          <a:effectLst/>
                          <a:latin typeface="+mn-lt"/>
                          <a:ea typeface="Calibri"/>
                          <a:cs typeface="Times New Roman"/>
                        </a:rPr>
                        <a:t>Medical observation</a:t>
                      </a:r>
                      <a:endParaRPr lang="ru-RU" sz="2400" dirty="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effectLst/>
                          <a:latin typeface="+mn-lt"/>
                          <a:ea typeface="Calibri"/>
                          <a:cs typeface="Times New Roman"/>
                        </a:rPr>
                        <a:t>     Medical observation is organized for persons who contacted the cases. It lasts 7 days since the moment of leaving the source of infection. The contacts among children attending kindergartens and schools, adults, belonging to the groups listed above, should undergo a bacteriologic examination of feces.</a:t>
                      </a:r>
                      <a:endParaRPr lang="ru-RU" sz="240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917">
                <a:tc>
                  <a:txBody>
                    <a:bodyPr/>
                    <a:lstStyle/>
                    <a:p>
                      <a:pPr>
                        <a:lnSpc>
                          <a:spcPct val="115000"/>
                        </a:lnSpc>
                        <a:spcAft>
                          <a:spcPts val="0"/>
                        </a:spcAft>
                      </a:pPr>
                      <a:r>
                        <a:rPr lang="en-US" sz="2400">
                          <a:effectLst/>
                          <a:latin typeface="+mn-lt"/>
                          <a:ea typeface="Calibri"/>
                          <a:cs typeface="Times New Roman"/>
                        </a:rPr>
                        <a:t>Regimen and</a:t>
                      </a:r>
                      <a:endParaRPr lang="ru-RU" sz="2400">
                        <a:effectLst/>
                        <a:latin typeface="+mn-lt"/>
                        <a:ea typeface="Calibri"/>
                        <a:cs typeface="Times New Roman"/>
                      </a:endParaRPr>
                    </a:p>
                    <a:p>
                      <a:pPr>
                        <a:lnSpc>
                          <a:spcPct val="115000"/>
                        </a:lnSpc>
                        <a:spcAft>
                          <a:spcPts val="0"/>
                        </a:spcAft>
                      </a:pPr>
                      <a:r>
                        <a:rPr lang="en-US" sz="2400">
                          <a:effectLst/>
                          <a:latin typeface="+mn-lt"/>
                          <a:ea typeface="Calibri"/>
                          <a:cs typeface="Times New Roman"/>
                        </a:rPr>
                        <a:t>restriction</a:t>
                      </a:r>
                      <a:endParaRPr lang="ru-RU" sz="2400">
                        <a:effectLst/>
                        <a:latin typeface="+mn-lt"/>
                        <a:ea typeface="Calibri"/>
                        <a:cs typeface="Times New Roman"/>
                      </a:endParaRPr>
                    </a:p>
                    <a:p>
                      <a:pPr>
                        <a:lnSpc>
                          <a:spcPct val="115000"/>
                        </a:lnSpc>
                        <a:spcAft>
                          <a:spcPts val="0"/>
                        </a:spcAft>
                      </a:pPr>
                      <a:r>
                        <a:rPr lang="en-US" sz="2400">
                          <a:effectLst/>
                          <a:latin typeface="+mn-lt"/>
                          <a:ea typeface="Calibri"/>
                          <a:cs typeface="Times New Roman"/>
                        </a:rPr>
                        <a:t>measures</a:t>
                      </a:r>
                      <a:endParaRPr lang="ru-RU" sz="240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effectLst/>
                          <a:latin typeface="+mn-lt"/>
                          <a:ea typeface="Calibri"/>
                          <a:cs typeface="Times New Roman"/>
                        </a:rPr>
                        <a:t>     The affected groups (classes, patients in the wards) should be isolated from unaffected groups. They do not participate in the actions being conducted with the members of the unaffected groups. Self-service should be cancelled in the groups under medical observation.</a:t>
                      </a:r>
                      <a:endParaRPr lang="ru-RU" sz="240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341">
                <a:tc>
                  <a:txBody>
                    <a:bodyPr/>
                    <a:lstStyle/>
                    <a:p>
                      <a:pPr>
                        <a:lnSpc>
                          <a:spcPct val="115000"/>
                        </a:lnSpc>
                        <a:spcAft>
                          <a:spcPts val="0"/>
                        </a:spcAft>
                      </a:pPr>
                      <a:r>
                        <a:rPr lang="en-US" sz="2400">
                          <a:effectLst/>
                          <a:latin typeface="+mn-lt"/>
                          <a:ea typeface="Calibri"/>
                          <a:cs typeface="Times New Roman"/>
                        </a:rPr>
                        <a:t>Post-exposure prophylaxis</a:t>
                      </a:r>
                      <a:endParaRPr lang="ru-RU" sz="240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effectLst/>
                          <a:latin typeface="+mn-lt"/>
                          <a:ea typeface="Calibri"/>
                          <a:cs typeface="Times New Roman"/>
                        </a:rPr>
                        <a:t>     Is not conducted.</a:t>
                      </a:r>
                      <a:endParaRPr lang="ru-RU" sz="240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5028">
                <a:tc>
                  <a:txBody>
                    <a:bodyPr/>
                    <a:lstStyle/>
                    <a:p>
                      <a:pPr>
                        <a:lnSpc>
                          <a:spcPct val="115000"/>
                        </a:lnSpc>
                        <a:spcAft>
                          <a:spcPts val="0"/>
                        </a:spcAft>
                      </a:pPr>
                      <a:r>
                        <a:rPr lang="en-US" sz="2400">
                          <a:effectLst/>
                          <a:latin typeface="+mn-lt"/>
                          <a:ea typeface="Calibri"/>
                          <a:cs typeface="Times New Roman"/>
                        </a:rPr>
                        <a:t>Hygienic   education</a:t>
                      </a:r>
                      <a:endParaRPr lang="ru-RU" sz="240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mn-lt"/>
                          <a:ea typeface="Calibri"/>
                          <a:cs typeface="Times New Roman"/>
                        </a:rPr>
                        <a:t>     Health officers organize public education on the danger of the disease, its clinical signs, and prevention of E. coli infection.</a:t>
                      </a:r>
                      <a:endParaRPr lang="ru-RU" sz="2400" dirty="0">
                        <a:effectLst/>
                        <a:latin typeface="+mn-lt"/>
                        <a:ea typeface="Calibri"/>
                        <a:cs typeface="Times New Roman"/>
                      </a:endParaRPr>
                    </a:p>
                  </a:txBody>
                  <a:tcPr marL="15592" marR="1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80645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325563"/>
          </a:xfrm>
        </p:spPr>
        <p:txBody>
          <a:bodyPr>
            <a:normAutofit/>
          </a:bodyPr>
          <a:lstStyle/>
          <a:p>
            <a:pPr algn="r"/>
            <a:r>
              <a:rPr lang="en-US" sz="3600" i="1" dirty="0" smtClean="0">
                <a:solidFill>
                  <a:schemeClr val="accent1">
                    <a:lumMod val="50000"/>
                  </a:schemeClr>
                </a:solidFill>
              </a:rPr>
              <a:t>Etiology</a:t>
            </a:r>
            <a:endParaRPr lang="ru-RU" sz="3600" i="1" dirty="0">
              <a:solidFill>
                <a:schemeClr val="accent1">
                  <a:lumMod val="50000"/>
                </a:schemeClr>
              </a:solidFill>
            </a:endParaRPr>
          </a:p>
        </p:txBody>
      </p:sp>
      <p:sp>
        <p:nvSpPr>
          <p:cNvPr id="3" name="Объект 2"/>
          <p:cNvSpPr>
            <a:spLocks noGrp="1"/>
          </p:cNvSpPr>
          <p:nvPr>
            <p:ph idx="1"/>
          </p:nvPr>
        </p:nvSpPr>
        <p:spPr>
          <a:xfrm>
            <a:off x="838200" y="1054100"/>
            <a:ext cx="10515600" cy="5638800"/>
          </a:xfrm>
        </p:spPr>
        <p:txBody>
          <a:bodyPr>
            <a:normAutofit fontScale="92500" lnSpcReduction="10000"/>
          </a:bodyPr>
          <a:lstStyle/>
          <a:p>
            <a:pPr marL="0" indent="0">
              <a:buNone/>
            </a:pPr>
            <a:r>
              <a:rPr lang="en-US" sz="3200" b="1" dirty="0" smtClean="0"/>
              <a:t>E. </a:t>
            </a:r>
            <a:r>
              <a:rPr lang="ru-RU" sz="3200" b="1" dirty="0" smtClean="0"/>
              <a:t>с</a:t>
            </a:r>
            <a:r>
              <a:rPr lang="en-US" sz="3200" b="1" dirty="0" err="1" smtClean="0"/>
              <a:t>oli</a:t>
            </a:r>
            <a:r>
              <a:rPr lang="en-US" sz="3200" b="1" dirty="0" smtClean="0"/>
              <a:t> are</a:t>
            </a:r>
            <a:r>
              <a:rPr lang="ru-RU" sz="3200" b="1" dirty="0" smtClean="0"/>
              <a:t>:</a:t>
            </a:r>
          </a:p>
          <a:p>
            <a:pPr marL="0" indent="0">
              <a:buNone/>
            </a:pPr>
            <a:endParaRPr lang="en-US" sz="3200" b="1" dirty="0" smtClean="0"/>
          </a:p>
          <a:p>
            <a:r>
              <a:rPr lang="en-US" sz="3200" dirty="0" smtClean="0"/>
              <a:t>gram-negative</a:t>
            </a:r>
            <a:r>
              <a:rPr lang="ru-RU" sz="3200" dirty="0" smtClean="0"/>
              <a:t>;</a:t>
            </a:r>
            <a:r>
              <a:rPr lang="en-US" sz="3200" dirty="0" smtClean="0"/>
              <a:t> </a:t>
            </a:r>
            <a:endParaRPr lang="ru-RU" sz="3200" dirty="0" smtClean="0"/>
          </a:p>
          <a:p>
            <a:r>
              <a:rPr lang="en-US" sz="3200" dirty="0" smtClean="0"/>
              <a:t>non-</a:t>
            </a:r>
            <a:r>
              <a:rPr lang="en-US" sz="3200" dirty="0" err="1" smtClean="0"/>
              <a:t>sporulating</a:t>
            </a:r>
            <a:r>
              <a:rPr lang="en-US" sz="3200" dirty="0" smtClean="0"/>
              <a:t> bacilli</a:t>
            </a:r>
            <a:r>
              <a:rPr lang="ru-RU" sz="3200" dirty="0" smtClean="0"/>
              <a:t>;</a:t>
            </a:r>
          </a:p>
          <a:p>
            <a:r>
              <a:rPr lang="ru-RU" sz="3200" dirty="0"/>
              <a:t>о</a:t>
            </a:r>
            <a:r>
              <a:rPr lang="en-US" sz="3200" dirty="0" err="1" smtClean="0"/>
              <a:t>ptimal</a:t>
            </a:r>
            <a:r>
              <a:rPr lang="en-US" sz="3200" dirty="0" smtClean="0"/>
              <a:t> growth occurs at 37 °C</a:t>
            </a:r>
            <a:r>
              <a:rPr lang="ru-RU" sz="3200" dirty="0" smtClean="0"/>
              <a:t>;</a:t>
            </a:r>
          </a:p>
          <a:p>
            <a:r>
              <a:rPr lang="en-US" sz="3200" dirty="0"/>
              <a:t>i</a:t>
            </a:r>
            <a:r>
              <a:rPr lang="en-US" sz="3200" dirty="0" smtClean="0"/>
              <a:t>n the external environment may remain viable</a:t>
            </a:r>
            <a:r>
              <a:rPr lang="ru-RU" sz="3200" dirty="0" smtClean="0"/>
              <a:t> </a:t>
            </a:r>
            <a:r>
              <a:rPr lang="en-US" sz="3200" dirty="0" smtClean="0"/>
              <a:t>for months</a:t>
            </a:r>
            <a:r>
              <a:rPr lang="ru-RU" sz="3200" dirty="0" smtClean="0"/>
              <a:t>;</a:t>
            </a:r>
            <a:r>
              <a:rPr lang="en-US" sz="3200" dirty="0" smtClean="0"/>
              <a:t> </a:t>
            </a:r>
            <a:endParaRPr lang="ru-RU" sz="3200" dirty="0" smtClean="0"/>
          </a:p>
          <a:p>
            <a:r>
              <a:rPr lang="en-US" sz="3200" dirty="0" smtClean="0"/>
              <a:t>multiply in different food-stuffs, especially in milk</a:t>
            </a:r>
            <a:r>
              <a:rPr lang="ru-RU" sz="3200" dirty="0" smtClean="0"/>
              <a:t>;</a:t>
            </a:r>
            <a:endParaRPr lang="en-US" sz="3200" dirty="0" smtClean="0"/>
          </a:p>
          <a:p>
            <a:r>
              <a:rPr lang="en-US" sz="3200" dirty="0" smtClean="0"/>
              <a:t>resistant to desiccation</a:t>
            </a:r>
            <a:r>
              <a:rPr lang="ru-RU" sz="3200" dirty="0" smtClean="0"/>
              <a:t>;</a:t>
            </a:r>
            <a:r>
              <a:rPr lang="en-US" sz="3200" dirty="0" smtClean="0"/>
              <a:t> </a:t>
            </a:r>
          </a:p>
          <a:p>
            <a:r>
              <a:rPr lang="en-US" sz="3200" dirty="0" smtClean="0"/>
              <a:t>may be quickly killed by boiling and disinfectants</a:t>
            </a:r>
            <a:r>
              <a:rPr lang="ru-RU" sz="3200" dirty="0" smtClean="0"/>
              <a:t>;</a:t>
            </a:r>
            <a:r>
              <a:rPr lang="en-US" sz="3200" dirty="0" smtClean="0"/>
              <a:t> </a:t>
            </a:r>
          </a:p>
          <a:p>
            <a:r>
              <a:rPr lang="en-US" sz="3200" dirty="0" smtClean="0"/>
              <a:t>sensitive to some antibiotics, but they may rapidly acquire drug resistance.</a:t>
            </a:r>
            <a:endParaRPr lang="ru-RU" sz="3200" dirty="0"/>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2906" y="968827"/>
            <a:ext cx="3045279" cy="243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99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0000" y="67468"/>
            <a:ext cx="10515600" cy="1325563"/>
          </a:xfrm>
        </p:spPr>
        <p:txBody>
          <a:bodyPr>
            <a:normAutofit/>
          </a:bodyPr>
          <a:lstStyle/>
          <a:p>
            <a:pPr algn="r"/>
            <a:r>
              <a:rPr lang="en-US" sz="3600" i="1" dirty="0" smtClean="0">
                <a:solidFill>
                  <a:schemeClr val="accent1">
                    <a:lumMod val="50000"/>
                  </a:schemeClr>
                </a:solidFill>
              </a:rPr>
              <a:t>Etiology</a:t>
            </a:r>
            <a:endParaRPr lang="ru-RU" sz="3600" dirty="0"/>
          </a:p>
        </p:txBody>
      </p:sp>
      <p:sp>
        <p:nvSpPr>
          <p:cNvPr id="3" name="Объект 2"/>
          <p:cNvSpPr>
            <a:spLocks noGrp="1"/>
          </p:cNvSpPr>
          <p:nvPr>
            <p:ph idx="1"/>
          </p:nvPr>
        </p:nvSpPr>
        <p:spPr>
          <a:xfrm>
            <a:off x="711200" y="596900"/>
            <a:ext cx="10541000" cy="5740400"/>
          </a:xfrm>
        </p:spPr>
        <p:txBody>
          <a:bodyPr>
            <a:normAutofit/>
          </a:bodyPr>
          <a:lstStyle/>
          <a:p>
            <a:pPr marL="0" indent="0" algn="ctr">
              <a:buNone/>
            </a:pPr>
            <a:r>
              <a:rPr lang="en-US" sz="3200" b="1" dirty="0" smtClean="0"/>
              <a:t>E. </a:t>
            </a:r>
            <a:r>
              <a:rPr lang="ru-RU" sz="3200" b="1" dirty="0" smtClean="0"/>
              <a:t>с</a:t>
            </a:r>
            <a:r>
              <a:rPr lang="en-US" sz="3200" b="1" dirty="0" err="1" smtClean="0"/>
              <a:t>oli</a:t>
            </a:r>
            <a:r>
              <a:rPr lang="en-US" sz="3200" b="1" dirty="0" smtClean="0"/>
              <a:t> contain</a:t>
            </a:r>
            <a:endParaRPr lang="ru-RU" sz="3200" b="1" dirty="0" smtClean="0"/>
          </a:p>
          <a:p>
            <a:pPr marL="0" indent="0" algn="ctr">
              <a:buNone/>
            </a:pPr>
            <a:endParaRPr lang="ru-RU" sz="3200" dirty="0"/>
          </a:p>
          <a:p>
            <a:pPr marL="0" indent="0" algn="ctr">
              <a:buNone/>
            </a:pPr>
            <a:endParaRPr lang="ru-RU" sz="3200" dirty="0" smtClean="0"/>
          </a:p>
          <a:p>
            <a:pPr marL="0" indent="0" algn="ctr">
              <a:buNone/>
            </a:pPr>
            <a:r>
              <a:rPr lang="en-US" sz="3200" b="1" dirty="0" smtClean="0"/>
              <a:t>Pathogenic </a:t>
            </a:r>
            <a:r>
              <a:rPr lang="en-US" sz="3200" b="1" dirty="0"/>
              <a:t>serological types of  </a:t>
            </a:r>
            <a:r>
              <a:rPr lang="en-US" sz="3200" b="1" dirty="0" smtClean="0"/>
              <a:t>E</a:t>
            </a:r>
            <a:r>
              <a:rPr lang="ru-RU" sz="3200" b="1" dirty="0" smtClean="0"/>
              <a:t>.</a:t>
            </a:r>
            <a:r>
              <a:rPr lang="en-US" sz="3200" b="1" dirty="0" smtClean="0"/>
              <a:t> </a:t>
            </a:r>
            <a:r>
              <a:rPr lang="en-US" sz="3200" b="1" dirty="0"/>
              <a:t>coli are divided into 5 groups: </a:t>
            </a:r>
            <a:endParaRPr lang="ru-RU" sz="3200" b="1" dirty="0" smtClean="0"/>
          </a:p>
          <a:p>
            <a:r>
              <a:rPr lang="en-US" sz="3200" dirty="0" err="1" smtClean="0"/>
              <a:t>enteropathogenic</a:t>
            </a:r>
            <a:r>
              <a:rPr lang="en-US" sz="3200" dirty="0" smtClean="0"/>
              <a:t> (</a:t>
            </a:r>
            <a:r>
              <a:rPr lang="en-US" sz="3200" dirty="0" smtClean="0"/>
              <a:t>EPEC),</a:t>
            </a:r>
            <a:endParaRPr lang="ru-RU" sz="3200" dirty="0" smtClean="0"/>
          </a:p>
          <a:p>
            <a:r>
              <a:rPr lang="en-US" sz="3200" dirty="0" smtClean="0"/>
              <a:t> </a:t>
            </a:r>
            <a:r>
              <a:rPr lang="en-US" sz="3200" dirty="0" err="1"/>
              <a:t>enteroinvasive</a:t>
            </a:r>
            <a:r>
              <a:rPr lang="en-US" sz="3200" dirty="0"/>
              <a:t> </a:t>
            </a:r>
            <a:r>
              <a:rPr lang="en-US" sz="3200" dirty="0" smtClean="0"/>
              <a:t>(</a:t>
            </a:r>
            <a:r>
              <a:rPr lang="en-US" sz="3200" dirty="0" smtClean="0"/>
              <a:t>EIEC</a:t>
            </a:r>
            <a:r>
              <a:rPr lang="en-US" sz="3200" dirty="0"/>
              <a:t>)</a:t>
            </a:r>
            <a:r>
              <a:rPr lang="en-US" sz="3200" dirty="0" smtClean="0"/>
              <a:t>,</a:t>
            </a:r>
            <a:endParaRPr lang="ru-RU" sz="3200" dirty="0" smtClean="0"/>
          </a:p>
          <a:p>
            <a:r>
              <a:rPr lang="en-US" sz="3200" dirty="0" smtClean="0"/>
              <a:t> </a:t>
            </a:r>
            <a:r>
              <a:rPr lang="en-US" sz="3200" dirty="0" err="1"/>
              <a:t>enterotoxigenic</a:t>
            </a:r>
            <a:r>
              <a:rPr lang="en-US" sz="3200" dirty="0"/>
              <a:t> </a:t>
            </a:r>
            <a:r>
              <a:rPr lang="en-US" sz="3200" dirty="0" smtClean="0"/>
              <a:t>(</a:t>
            </a:r>
            <a:r>
              <a:rPr lang="en-US" sz="3200" dirty="0" smtClean="0"/>
              <a:t>ETEC), </a:t>
            </a:r>
            <a:endParaRPr lang="ru-RU" sz="3200" dirty="0" smtClean="0"/>
          </a:p>
          <a:p>
            <a:r>
              <a:rPr lang="en-US" sz="3200" dirty="0" err="1" smtClean="0"/>
              <a:t>enterohaemorrhagic</a:t>
            </a:r>
            <a:r>
              <a:rPr lang="en-US" sz="3200" dirty="0" smtClean="0"/>
              <a:t> (</a:t>
            </a:r>
            <a:r>
              <a:rPr lang="en-US" sz="3200" dirty="0" smtClean="0"/>
              <a:t>EHEC),</a:t>
            </a:r>
            <a:endParaRPr lang="ru-RU" sz="3200" dirty="0" smtClean="0"/>
          </a:p>
          <a:p>
            <a:r>
              <a:rPr lang="en-US" sz="3200" dirty="0" smtClean="0"/>
              <a:t> </a:t>
            </a:r>
            <a:r>
              <a:rPr lang="en-US" sz="3200" dirty="0" err="1" smtClean="0"/>
              <a:t>enteroadhesive</a:t>
            </a:r>
            <a:r>
              <a:rPr lang="ru-RU" sz="3200" dirty="0" smtClean="0"/>
              <a:t> (</a:t>
            </a:r>
            <a:r>
              <a:rPr lang="en-US" sz="3200" dirty="0" smtClean="0"/>
              <a:t>EAEC</a:t>
            </a:r>
            <a:r>
              <a:rPr lang="ru-RU" sz="3200" dirty="0" smtClean="0"/>
              <a:t>)</a:t>
            </a:r>
            <a:r>
              <a:rPr lang="en-US" sz="3200" dirty="0" smtClean="0"/>
              <a:t>. </a:t>
            </a:r>
            <a:endParaRPr lang="ru-RU" sz="3200" dirty="0"/>
          </a:p>
        </p:txBody>
      </p:sp>
      <p:sp>
        <p:nvSpPr>
          <p:cNvPr id="4" name="Скругленный прямоугольник 3"/>
          <p:cNvSpPr/>
          <p:nvPr/>
        </p:nvSpPr>
        <p:spPr>
          <a:xfrm>
            <a:off x="2984500" y="1332310"/>
            <a:ext cx="2133600" cy="6623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O-Ag</a:t>
            </a:r>
            <a:endParaRPr lang="ru-RU" sz="3200" dirty="0">
              <a:solidFill>
                <a:schemeClr val="tx1"/>
              </a:solidFill>
            </a:endParaRPr>
          </a:p>
        </p:txBody>
      </p:sp>
      <p:sp>
        <p:nvSpPr>
          <p:cNvPr id="6" name="Скругленный прямоугольник 5"/>
          <p:cNvSpPr/>
          <p:nvPr/>
        </p:nvSpPr>
        <p:spPr>
          <a:xfrm>
            <a:off x="6832600" y="1393031"/>
            <a:ext cx="2413000" cy="6623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H-Ag</a:t>
            </a:r>
            <a:endParaRPr lang="ru-RU" sz="3200" dirty="0">
              <a:solidFill>
                <a:schemeClr val="tx1"/>
              </a:solidFill>
            </a:endParaRPr>
          </a:p>
        </p:txBody>
      </p:sp>
    </p:spTree>
    <p:extLst>
      <p:ext uri="{BB962C8B-B14F-4D97-AF65-F5344CB8AC3E}">
        <p14:creationId xmlns:p14="http://schemas.microsoft.com/office/powerpoint/2010/main" val="337430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r"/>
            <a:r>
              <a:rPr lang="ru-RU" sz="3600" b="1" dirty="0" err="1"/>
              <a:t>Epidemiology</a:t>
            </a:r>
            <a:r>
              <a:rPr lang="ru-RU" sz="3600" dirty="0"/>
              <a:t/>
            </a:r>
            <a:br>
              <a:rPr lang="ru-RU" sz="3600" dirty="0"/>
            </a:br>
            <a:endParaRPr lang="ru-RU" sz="3600" dirty="0"/>
          </a:p>
        </p:txBody>
      </p:sp>
      <p:sp>
        <p:nvSpPr>
          <p:cNvPr id="3" name="Объект 2"/>
          <p:cNvSpPr>
            <a:spLocks noGrp="1"/>
          </p:cNvSpPr>
          <p:nvPr>
            <p:ph idx="1"/>
          </p:nvPr>
        </p:nvSpPr>
        <p:spPr>
          <a:xfrm>
            <a:off x="838199" y="1815737"/>
            <a:ext cx="10670177" cy="4361226"/>
          </a:xfrm>
        </p:spPr>
        <p:txBody>
          <a:bodyPr/>
          <a:lstStyle/>
          <a:p>
            <a:r>
              <a:rPr lang="en-US" b="1" dirty="0"/>
              <a:t>Human</a:t>
            </a:r>
            <a:r>
              <a:rPr lang="en-US" dirty="0"/>
              <a:t> </a:t>
            </a:r>
            <a:r>
              <a:rPr lang="en-US" dirty="0" smtClean="0"/>
              <a:t>with </a:t>
            </a:r>
            <a:r>
              <a:rPr lang="en-US" dirty="0"/>
              <a:t>different forms of the disease, who </a:t>
            </a:r>
            <a:r>
              <a:rPr lang="en-US" dirty="0" smtClean="0"/>
              <a:t>discharge </a:t>
            </a:r>
            <a:r>
              <a:rPr lang="en-US" dirty="0"/>
              <a:t>pathogenic </a:t>
            </a:r>
            <a:r>
              <a:rPr lang="en-US" i="1" dirty="0"/>
              <a:t>E. coli</a:t>
            </a:r>
            <a:r>
              <a:rPr lang="en-US" dirty="0"/>
              <a:t> into the external environment in the </a:t>
            </a:r>
            <a:r>
              <a:rPr lang="en-US" dirty="0" err="1"/>
              <a:t>faeces</a:t>
            </a:r>
            <a:r>
              <a:rPr lang="en-US" dirty="0"/>
              <a:t> </a:t>
            </a:r>
            <a:r>
              <a:rPr lang="en-US" b="1" dirty="0"/>
              <a:t>are the sources of infection. </a:t>
            </a:r>
            <a:endParaRPr lang="ru-RU" b="1" dirty="0" smtClean="0"/>
          </a:p>
          <a:p>
            <a:r>
              <a:rPr lang="en-US" dirty="0" smtClean="0"/>
              <a:t>Patients </a:t>
            </a:r>
            <a:r>
              <a:rPr lang="en-US" dirty="0"/>
              <a:t>with </a:t>
            </a:r>
            <a:r>
              <a:rPr lang="en-US" b="1" dirty="0"/>
              <a:t>mild or abortive forms </a:t>
            </a:r>
            <a:r>
              <a:rPr lang="en-US" dirty="0"/>
              <a:t>of the disease are primary sources of </a:t>
            </a:r>
            <a:r>
              <a:rPr lang="en-US" dirty="0" smtClean="0"/>
              <a:t>infection</a:t>
            </a:r>
            <a:r>
              <a:rPr lang="en-US" dirty="0" smtClean="0"/>
              <a:t>.</a:t>
            </a:r>
            <a:endParaRPr lang="en-US" dirty="0" smtClean="0"/>
          </a:p>
          <a:p>
            <a:r>
              <a:rPr lang="en-US" dirty="0" smtClean="0"/>
              <a:t>More </a:t>
            </a:r>
            <a:r>
              <a:rPr lang="en-US" dirty="0"/>
              <a:t>rarely the infection can also be transmitted by </a:t>
            </a:r>
            <a:r>
              <a:rPr lang="en-US" b="1" dirty="0"/>
              <a:t>convalescent carriers</a:t>
            </a:r>
            <a:r>
              <a:rPr lang="en-US" dirty="0" smtClean="0"/>
              <a:t>.</a:t>
            </a:r>
            <a:endParaRPr lang="ru-RU" dirty="0"/>
          </a:p>
          <a:p>
            <a:endParaRPr lang="ru-RU" dirty="0"/>
          </a:p>
        </p:txBody>
      </p:sp>
    </p:spTree>
    <p:extLst>
      <p:ext uri="{BB962C8B-B14F-4D97-AF65-F5344CB8AC3E}">
        <p14:creationId xmlns:p14="http://schemas.microsoft.com/office/powerpoint/2010/main" val="334700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r"/>
            <a:r>
              <a:rPr lang="ru-RU" sz="3600" b="1" dirty="0" err="1"/>
              <a:t>Epidemiology</a:t>
            </a:r>
            <a:r>
              <a:rPr lang="ru-RU" sz="3600" dirty="0"/>
              <a:t/>
            </a:r>
            <a:br>
              <a:rPr lang="ru-RU" sz="3600" dirty="0"/>
            </a:br>
            <a:endParaRPr lang="ru-RU" sz="3600" dirty="0"/>
          </a:p>
        </p:txBody>
      </p:sp>
      <p:sp>
        <p:nvSpPr>
          <p:cNvPr id="3" name="Объект 2"/>
          <p:cNvSpPr>
            <a:spLocks noGrp="1"/>
          </p:cNvSpPr>
          <p:nvPr>
            <p:ph idx="1"/>
          </p:nvPr>
        </p:nvSpPr>
        <p:spPr>
          <a:xfrm>
            <a:off x="838200" y="1092200"/>
            <a:ext cx="10515600" cy="5600700"/>
          </a:xfrm>
        </p:spPr>
        <p:txBody>
          <a:bodyPr>
            <a:normAutofit lnSpcReduction="10000"/>
          </a:bodyPr>
          <a:lstStyle/>
          <a:p>
            <a:pPr marL="0" indent="0">
              <a:buNone/>
            </a:pPr>
            <a:r>
              <a:rPr lang="en-US" dirty="0"/>
              <a:t>Mechanism of transmission is </a:t>
            </a:r>
            <a:r>
              <a:rPr lang="en-US" b="1" dirty="0"/>
              <a:t>fecal-oral. </a:t>
            </a:r>
            <a:endParaRPr lang="ru-RU" b="1" dirty="0" smtClean="0"/>
          </a:p>
          <a:p>
            <a:pPr marL="0" indent="0">
              <a:buNone/>
            </a:pPr>
            <a:r>
              <a:rPr lang="en-US" dirty="0"/>
              <a:t>ETEC, EIEC and EHEC are believed to spread by </a:t>
            </a:r>
            <a:r>
              <a:rPr lang="en-US" b="1" dirty="0"/>
              <a:t>food-borne </a:t>
            </a:r>
            <a:r>
              <a:rPr lang="en-US" dirty="0"/>
              <a:t>and </a:t>
            </a:r>
            <a:r>
              <a:rPr lang="en-US" b="1" dirty="0"/>
              <a:t>water-borne</a:t>
            </a:r>
            <a:r>
              <a:rPr lang="en-US" dirty="0"/>
              <a:t> routes. </a:t>
            </a:r>
            <a:endParaRPr lang="ru-RU" dirty="0" smtClean="0"/>
          </a:p>
          <a:p>
            <a:pPr marL="0" indent="0">
              <a:buNone/>
            </a:pPr>
            <a:r>
              <a:rPr lang="en-US" b="1" dirty="0" smtClean="0"/>
              <a:t>The </a:t>
            </a:r>
            <a:r>
              <a:rPr lang="en-US" b="1" dirty="0"/>
              <a:t>factors of </a:t>
            </a:r>
            <a:r>
              <a:rPr lang="en-US" b="1" dirty="0" smtClean="0"/>
              <a:t>transmission</a:t>
            </a:r>
            <a:r>
              <a:rPr lang="ru-RU" b="1" dirty="0" smtClean="0"/>
              <a:t>:</a:t>
            </a:r>
          </a:p>
          <a:p>
            <a:r>
              <a:rPr lang="en-US" dirty="0" smtClean="0"/>
              <a:t> milk</a:t>
            </a:r>
            <a:r>
              <a:rPr lang="en-US" dirty="0"/>
              <a:t>, </a:t>
            </a:r>
            <a:endParaRPr lang="ru-RU" dirty="0" smtClean="0"/>
          </a:p>
          <a:p>
            <a:r>
              <a:rPr lang="en-US" dirty="0" smtClean="0"/>
              <a:t>raw </a:t>
            </a:r>
            <a:r>
              <a:rPr lang="en-US" dirty="0"/>
              <a:t>milk, </a:t>
            </a:r>
            <a:endParaRPr lang="ru-RU" dirty="0" smtClean="0"/>
          </a:p>
          <a:p>
            <a:r>
              <a:rPr lang="en-US" dirty="0" smtClean="0"/>
              <a:t>hamburgers</a:t>
            </a:r>
            <a:r>
              <a:rPr lang="en-US" dirty="0"/>
              <a:t>, </a:t>
            </a:r>
            <a:endParaRPr lang="ru-RU" dirty="0" smtClean="0"/>
          </a:p>
          <a:p>
            <a:r>
              <a:rPr lang="en-US" dirty="0" smtClean="0"/>
              <a:t>vegetable </a:t>
            </a:r>
            <a:r>
              <a:rPr lang="en-US" dirty="0"/>
              <a:t>salads. </a:t>
            </a:r>
            <a:endParaRPr lang="ru-RU" dirty="0" smtClean="0"/>
          </a:p>
          <a:p>
            <a:pPr marL="0" indent="0">
              <a:buNone/>
            </a:pPr>
            <a:r>
              <a:rPr lang="en-US" dirty="0" smtClean="0"/>
              <a:t>Besides </a:t>
            </a:r>
            <a:r>
              <a:rPr lang="en-US" dirty="0"/>
              <a:t>healthy people may also be infected through </a:t>
            </a:r>
            <a:r>
              <a:rPr lang="en-US" b="1" dirty="0"/>
              <a:t>hands</a:t>
            </a:r>
            <a:r>
              <a:rPr lang="en-US" dirty="0"/>
              <a:t> and </a:t>
            </a:r>
            <a:r>
              <a:rPr lang="en-US" b="1" dirty="0"/>
              <a:t>different things</a:t>
            </a:r>
            <a:r>
              <a:rPr lang="en-US" dirty="0"/>
              <a:t> (toys, spoons, forks), contaminated with </a:t>
            </a:r>
            <a:r>
              <a:rPr lang="en-US" dirty="0" err="1"/>
              <a:t>faecal</a:t>
            </a:r>
            <a:r>
              <a:rPr lang="en-US" dirty="0"/>
              <a:t> </a:t>
            </a:r>
            <a:r>
              <a:rPr lang="en-US" dirty="0" smtClean="0"/>
              <a:t>material.</a:t>
            </a:r>
            <a:endParaRPr lang="ru-RU" dirty="0" smtClean="0"/>
          </a:p>
          <a:p>
            <a:pPr marL="0" indent="0">
              <a:buNone/>
            </a:pPr>
            <a:r>
              <a:rPr lang="en-US" dirty="0"/>
              <a:t>EPEC is predominantly transmitted by </a:t>
            </a:r>
            <a:r>
              <a:rPr lang="en-US" b="1" dirty="0"/>
              <a:t>contact with fomites. </a:t>
            </a:r>
            <a:endParaRPr lang="ru-RU" b="1" dirty="0"/>
          </a:p>
        </p:txBody>
      </p:sp>
    </p:spTree>
    <p:extLst>
      <p:ext uri="{BB962C8B-B14F-4D97-AF65-F5344CB8AC3E}">
        <p14:creationId xmlns:p14="http://schemas.microsoft.com/office/powerpoint/2010/main" val="132698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52425"/>
            <a:ext cx="10515600" cy="854075"/>
          </a:xfrm>
        </p:spPr>
        <p:txBody>
          <a:bodyPr>
            <a:normAutofit fontScale="90000"/>
          </a:bodyPr>
          <a:lstStyle/>
          <a:p>
            <a:pPr algn="r"/>
            <a:r>
              <a:rPr lang="en-US" sz="3600" b="1" dirty="0"/>
              <a:t>Epidemiology</a:t>
            </a:r>
            <a:r>
              <a:rPr lang="ru-RU" sz="3600" dirty="0"/>
              <a:t/>
            </a:r>
            <a:br>
              <a:rPr lang="ru-RU" sz="3600" dirty="0"/>
            </a:br>
            <a:endParaRPr lang="ru-RU" sz="3600" dirty="0"/>
          </a:p>
        </p:txBody>
      </p:sp>
      <p:sp>
        <p:nvSpPr>
          <p:cNvPr id="3" name="Объект 2"/>
          <p:cNvSpPr>
            <a:spLocks noGrp="1"/>
          </p:cNvSpPr>
          <p:nvPr>
            <p:ph idx="1"/>
          </p:nvPr>
        </p:nvSpPr>
        <p:spPr>
          <a:xfrm>
            <a:off x="838200" y="1092200"/>
            <a:ext cx="10515600" cy="5537199"/>
          </a:xfrm>
        </p:spPr>
        <p:txBody>
          <a:bodyPr/>
          <a:lstStyle/>
          <a:p>
            <a:pPr marL="0" indent="0">
              <a:buNone/>
            </a:pPr>
            <a:r>
              <a:rPr lang="en-US" dirty="0"/>
              <a:t>The communicability depends on the features of the bacteria. </a:t>
            </a:r>
            <a:endParaRPr lang="en-US" dirty="0" smtClean="0"/>
          </a:p>
          <a:p>
            <a:r>
              <a:rPr lang="en-US" dirty="0" smtClean="0"/>
              <a:t>A patient with a </a:t>
            </a:r>
            <a:r>
              <a:rPr lang="en-US" b="1" dirty="0" smtClean="0"/>
              <a:t>ETEC</a:t>
            </a:r>
            <a:r>
              <a:rPr lang="en-US" b="1" dirty="0"/>
              <a:t>, EHEC </a:t>
            </a:r>
            <a:r>
              <a:rPr lang="en-US" dirty="0"/>
              <a:t>is communicable during </a:t>
            </a:r>
            <a:r>
              <a:rPr lang="en-US" b="1" dirty="0"/>
              <a:t>first days </a:t>
            </a:r>
            <a:r>
              <a:rPr lang="en-US" dirty="0"/>
              <a:t>of the disease</a:t>
            </a:r>
            <a:r>
              <a:rPr lang="en-US" dirty="0" smtClean="0"/>
              <a:t>.</a:t>
            </a:r>
          </a:p>
          <a:p>
            <a:r>
              <a:rPr lang="en-US" dirty="0" smtClean="0"/>
              <a:t>In </a:t>
            </a:r>
            <a:r>
              <a:rPr lang="en-US" dirty="0"/>
              <a:t>case of </a:t>
            </a:r>
            <a:r>
              <a:rPr lang="en-US" b="1" dirty="0"/>
              <a:t>EIEC and EPEC </a:t>
            </a:r>
            <a:r>
              <a:rPr lang="en-US" dirty="0"/>
              <a:t>it is </a:t>
            </a:r>
            <a:r>
              <a:rPr lang="en-US" b="1" dirty="0"/>
              <a:t>usually 1 —2 weeks</a:t>
            </a:r>
            <a:r>
              <a:rPr lang="en-US" dirty="0"/>
              <a:t>. </a:t>
            </a:r>
            <a:endParaRPr lang="en-US" dirty="0" smtClean="0"/>
          </a:p>
          <a:p>
            <a:r>
              <a:rPr lang="en-US" dirty="0" smtClean="0"/>
              <a:t>Sporadic </a:t>
            </a:r>
            <a:r>
              <a:rPr lang="en-US" dirty="0"/>
              <a:t>cases of the disease occur in many countries of the world. Outbreaks can occur in child daycares, schools, healthcare settings. </a:t>
            </a:r>
            <a:endParaRPr lang="en-US" dirty="0" smtClean="0"/>
          </a:p>
          <a:p>
            <a:endParaRPr lang="en-US" b="1" dirty="0" smtClean="0"/>
          </a:p>
          <a:p>
            <a:r>
              <a:rPr lang="en-US" b="1" dirty="0" smtClean="0"/>
              <a:t>ETEC</a:t>
            </a:r>
            <a:r>
              <a:rPr lang="en-US" dirty="0" smtClean="0"/>
              <a:t> </a:t>
            </a:r>
            <a:r>
              <a:rPr lang="en-US" dirty="0"/>
              <a:t>is also known as a causative agent of "travelers' </a:t>
            </a:r>
            <a:r>
              <a:rPr lang="en-US" dirty="0" err="1"/>
              <a:t>diarrhoea</a:t>
            </a:r>
            <a:r>
              <a:rPr lang="en-US" dirty="0"/>
              <a:t>". </a:t>
            </a:r>
            <a:r>
              <a:rPr lang="en-US" b="1" dirty="0"/>
              <a:t>EPEC</a:t>
            </a:r>
            <a:r>
              <a:rPr lang="en-US" dirty="0"/>
              <a:t> cause diarrheal syndromes primarily in infants. </a:t>
            </a:r>
            <a:endParaRPr lang="ru-RU" dirty="0"/>
          </a:p>
        </p:txBody>
      </p:sp>
    </p:spTree>
    <p:extLst>
      <p:ext uri="{BB962C8B-B14F-4D97-AF65-F5344CB8AC3E}">
        <p14:creationId xmlns:p14="http://schemas.microsoft.com/office/powerpoint/2010/main" val="2139578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9021" y="397782"/>
            <a:ext cx="10515600" cy="973818"/>
          </a:xfrm>
        </p:spPr>
        <p:txBody>
          <a:bodyPr>
            <a:normAutofit/>
          </a:bodyPr>
          <a:lstStyle/>
          <a:p>
            <a:pPr algn="r"/>
            <a:r>
              <a:rPr lang="en-US" sz="3200" b="1" dirty="0"/>
              <a:t>Pathogenesis</a:t>
            </a:r>
            <a:r>
              <a:rPr lang="ru-RU" sz="3200" dirty="0"/>
              <a:t/>
            </a:r>
            <a:br>
              <a:rPr lang="ru-RU" sz="3200" dirty="0"/>
            </a:br>
            <a:endParaRPr lang="ru-RU" sz="3200" dirty="0"/>
          </a:p>
        </p:txBody>
      </p:sp>
      <p:sp>
        <p:nvSpPr>
          <p:cNvPr id="3" name="Объект 2"/>
          <p:cNvSpPr>
            <a:spLocks noGrp="1"/>
          </p:cNvSpPr>
          <p:nvPr>
            <p:ph idx="1"/>
          </p:nvPr>
        </p:nvSpPr>
        <p:spPr>
          <a:xfrm>
            <a:off x="797378" y="999447"/>
            <a:ext cx="10515600" cy="5180920"/>
          </a:xfrm>
        </p:spPr>
        <p:txBody>
          <a:bodyPr>
            <a:normAutofit/>
          </a:bodyPr>
          <a:lstStyle/>
          <a:p>
            <a:pPr marL="0" indent="0">
              <a:buNone/>
            </a:pPr>
            <a:endParaRPr lang="ru-RU" dirty="0" smtClean="0"/>
          </a:p>
          <a:p>
            <a:pPr marL="0" indent="0">
              <a:buNone/>
            </a:pPr>
            <a:endParaRPr lang="ru-RU" dirty="0" smtClean="0"/>
          </a:p>
          <a:p>
            <a:pPr marL="0" indent="0">
              <a:buNone/>
            </a:pPr>
            <a:endParaRPr lang="ru-RU" dirty="0" smtClean="0"/>
          </a:p>
          <a:p>
            <a:pPr marL="0" indent="0">
              <a:buNone/>
            </a:pPr>
            <a:r>
              <a:rPr lang="en-US" sz="2400" dirty="0" smtClean="0"/>
              <a:t>Pathogenic </a:t>
            </a:r>
            <a:r>
              <a:rPr lang="en-US" sz="2400" dirty="0"/>
              <a:t>serological types of E. coli produce </a:t>
            </a:r>
            <a:r>
              <a:rPr lang="en-US" sz="2400" dirty="0" smtClean="0"/>
              <a:t>enterotoxin </a:t>
            </a:r>
            <a:endParaRPr lang="ru-RU" sz="2400" dirty="0" smtClean="0"/>
          </a:p>
          <a:p>
            <a:pPr marL="0" indent="0">
              <a:buNone/>
            </a:pPr>
            <a:endParaRPr lang="ru-RU" dirty="0" smtClean="0"/>
          </a:p>
          <a:p>
            <a:pPr marL="0" indent="0">
              <a:buNone/>
            </a:pPr>
            <a:endParaRPr lang="ru-RU" dirty="0"/>
          </a:p>
          <a:p>
            <a:pPr marL="0" indent="0">
              <a:buNone/>
            </a:pPr>
            <a:endParaRPr lang="ru-RU" dirty="0" smtClean="0"/>
          </a:p>
          <a:p>
            <a:endParaRPr lang="ru-RU" dirty="0"/>
          </a:p>
        </p:txBody>
      </p:sp>
      <p:sp>
        <p:nvSpPr>
          <p:cNvPr id="4" name="Скругленный прямоугольник 3"/>
          <p:cNvSpPr/>
          <p:nvPr/>
        </p:nvSpPr>
        <p:spPr>
          <a:xfrm>
            <a:off x="729342" y="1153886"/>
            <a:ext cx="2065565"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 coli </a:t>
            </a:r>
            <a:endParaRPr lang="ru-RU" sz="2800" b="1" dirty="0">
              <a:solidFill>
                <a:schemeClr val="tx1"/>
              </a:solidFill>
            </a:endParaRPr>
          </a:p>
          <a:p>
            <a:pPr algn="ctr"/>
            <a:endParaRPr lang="ru-RU" dirty="0"/>
          </a:p>
        </p:txBody>
      </p:sp>
      <p:sp>
        <p:nvSpPr>
          <p:cNvPr id="5" name="Скругленный прямоугольник 4"/>
          <p:cNvSpPr/>
          <p:nvPr/>
        </p:nvSpPr>
        <p:spPr>
          <a:xfrm>
            <a:off x="5679620" y="1153886"/>
            <a:ext cx="2065565"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multiply in the intestinal tract</a:t>
            </a:r>
            <a:endParaRPr lang="ru-RU" sz="2000" b="1" dirty="0">
              <a:solidFill>
                <a:schemeClr val="tx1"/>
              </a:solidFill>
            </a:endParaRPr>
          </a:p>
        </p:txBody>
      </p:sp>
      <p:sp>
        <p:nvSpPr>
          <p:cNvPr id="6" name="Скругленный прямоугольник 5"/>
          <p:cNvSpPr/>
          <p:nvPr/>
        </p:nvSpPr>
        <p:spPr>
          <a:xfrm>
            <a:off x="3194953" y="1148443"/>
            <a:ext cx="2065565"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mouth </a:t>
            </a:r>
            <a:endParaRPr lang="ru-RU" sz="2400" b="1" dirty="0">
              <a:solidFill>
                <a:schemeClr val="tx1"/>
              </a:solidFill>
            </a:endParaRPr>
          </a:p>
          <a:p>
            <a:pPr algn="ctr"/>
            <a:endParaRPr lang="ru-RU" dirty="0"/>
          </a:p>
        </p:txBody>
      </p:sp>
      <p:sp>
        <p:nvSpPr>
          <p:cNvPr id="7" name="Скругленный прямоугольник 6"/>
          <p:cNvSpPr/>
          <p:nvPr/>
        </p:nvSpPr>
        <p:spPr>
          <a:xfrm>
            <a:off x="8364308" y="1148442"/>
            <a:ext cx="2730956" cy="9144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a:t>
            </a:r>
            <a:r>
              <a:rPr lang="ru-RU" sz="2000" b="1" dirty="0" smtClean="0">
                <a:solidFill>
                  <a:schemeClr val="tx1"/>
                </a:solidFill>
              </a:rPr>
              <a:t> </a:t>
            </a:r>
            <a:r>
              <a:rPr lang="en-US" sz="2000" b="1" dirty="0" smtClean="0">
                <a:solidFill>
                  <a:schemeClr val="tx1"/>
                </a:solidFill>
              </a:rPr>
              <a:t>epithelial </a:t>
            </a:r>
            <a:r>
              <a:rPr lang="en-US" sz="2000" b="1" dirty="0">
                <a:solidFill>
                  <a:schemeClr val="tx1"/>
                </a:solidFill>
              </a:rPr>
              <a:t>cells of the small and large intestine</a:t>
            </a:r>
            <a:endParaRPr lang="ru-RU" sz="2000" b="1" dirty="0">
              <a:solidFill>
                <a:schemeClr val="tx1"/>
              </a:solidFill>
            </a:endParaRPr>
          </a:p>
        </p:txBody>
      </p:sp>
      <p:sp>
        <p:nvSpPr>
          <p:cNvPr id="8" name="Скругленный прямоугольник 7"/>
          <p:cNvSpPr/>
          <p:nvPr/>
        </p:nvSpPr>
        <p:spPr>
          <a:xfrm>
            <a:off x="729342" y="3222173"/>
            <a:ext cx="2065565"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ETEC, EHEC, EPEC</a:t>
            </a:r>
            <a:endParaRPr lang="ru-RU" sz="2000" b="1" dirty="0">
              <a:solidFill>
                <a:schemeClr val="tx1"/>
              </a:solidFill>
            </a:endParaRPr>
          </a:p>
        </p:txBody>
      </p:sp>
      <p:sp>
        <p:nvSpPr>
          <p:cNvPr id="9" name="Скругленный прямоугольник 8"/>
          <p:cNvSpPr/>
          <p:nvPr/>
        </p:nvSpPr>
        <p:spPr>
          <a:xfrm>
            <a:off x="1336220" y="4699906"/>
            <a:ext cx="2136319" cy="129539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 adhesive factor </a:t>
            </a:r>
            <a:r>
              <a:rPr lang="en-US" sz="2000" b="1" dirty="0" smtClean="0">
                <a:solidFill>
                  <a:schemeClr val="tx1"/>
                </a:solidFill>
              </a:rPr>
              <a:t>adhere </a:t>
            </a:r>
            <a:r>
              <a:rPr lang="en-US" sz="2000" b="1" dirty="0">
                <a:solidFill>
                  <a:schemeClr val="tx1"/>
                </a:solidFill>
              </a:rPr>
              <a:t>to the mucous membrane </a:t>
            </a:r>
            <a:endParaRPr lang="ru-RU" sz="2000" b="1" dirty="0">
              <a:solidFill>
                <a:schemeClr val="tx1"/>
              </a:solidFill>
            </a:endParaRPr>
          </a:p>
        </p:txBody>
      </p:sp>
      <p:sp>
        <p:nvSpPr>
          <p:cNvPr id="10" name="Скругленный прямоугольник 9"/>
          <p:cNvSpPr/>
          <p:nvPr/>
        </p:nvSpPr>
        <p:spPr>
          <a:xfrm>
            <a:off x="9029699" y="3156859"/>
            <a:ext cx="2065565"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EIEC</a:t>
            </a:r>
            <a:endParaRPr lang="ru-RU" sz="2000" b="1" dirty="0">
              <a:solidFill>
                <a:schemeClr val="tx1"/>
              </a:solidFill>
            </a:endParaRPr>
          </a:p>
        </p:txBody>
      </p:sp>
      <p:sp>
        <p:nvSpPr>
          <p:cNvPr id="11" name="Скругленный прямоугольник 10"/>
          <p:cNvSpPr/>
          <p:nvPr/>
        </p:nvSpPr>
        <p:spPr>
          <a:xfrm>
            <a:off x="6389913" y="3418111"/>
            <a:ext cx="2155372" cy="108585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invade the epithelium of the large intestine</a:t>
            </a:r>
            <a:endParaRPr lang="ru-RU" sz="2000" b="1" dirty="0">
              <a:solidFill>
                <a:schemeClr val="tx1"/>
              </a:solidFill>
            </a:endParaRPr>
          </a:p>
        </p:txBody>
      </p:sp>
      <p:sp>
        <p:nvSpPr>
          <p:cNvPr id="12" name="Скругленный прямоугольник 11"/>
          <p:cNvSpPr/>
          <p:nvPr/>
        </p:nvSpPr>
        <p:spPr>
          <a:xfrm>
            <a:off x="5402034" y="4974771"/>
            <a:ext cx="2065565" cy="11048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they multiply and destroy host cells</a:t>
            </a:r>
            <a:endParaRPr lang="ru-RU" sz="2000" b="1" dirty="0">
              <a:solidFill>
                <a:schemeClr val="tx1"/>
              </a:solidFill>
            </a:endParaRPr>
          </a:p>
        </p:txBody>
      </p:sp>
      <p:sp>
        <p:nvSpPr>
          <p:cNvPr id="13" name="Скругленный прямоугольник 12"/>
          <p:cNvSpPr/>
          <p:nvPr/>
        </p:nvSpPr>
        <p:spPr>
          <a:xfrm>
            <a:off x="8098970" y="5347604"/>
            <a:ext cx="2065565" cy="10259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inflammatory process</a:t>
            </a:r>
            <a:endParaRPr lang="ru-RU" sz="2000" b="1" dirty="0">
              <a:solidFill>
                <a:schemeClr val="tx1"/>
              </a:solidFill>
            </a:endParaRPr>
          </a:p>
        </p:txBody>
      </p:sp>
      <p:sp>
        <p:nvSpPr>
          <p:cNvPr id="14" name="Стрелка вправо 13"/>
          <p:cNvSpPr/>
          <p:nvPr/>
        </p:nvSpPr>
        <p:spPr>
          <a:xfrm>
            <a:off x="2890157" y="1502229"/>
            <a:ext cx="212272" cy="103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5399313" y="1502228"/>
            <a:ext cx="212272" cy="103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7979228" y="1507673"/>
            <a:ext cx="212272" cy="103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2265586" y="4180112"/>
            <a:ext cx="277586" cy="4408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flipH="1">
            <a:off x="8584745" y="3614058"/>
            <a:ext cx="371476" cy="28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низ 19"/>
          <p:cNvSpPr/>
          <p:nvPr/>
        </p:nvSpPr>
        <p:spPr>
          <a:xfrm>
            <a:off x="6743754" y="4577438"/>
            <a:ext cx="242316" cy="3510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право 20"/>
          <p:cNvSpPr/>
          <p:nvPr/>
        </p:nvSpPr>
        <p:spPr>
          <a:xfrm>
            <a:off x="7571341" y="5617029"/>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901585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2102</Words>
  <Application>Microsoft Office PowerPoint</Application>
  <PresentationFormat>Широкоэкранный</PresentationFormat>
  <Paragraphs>273</Paragraphs>
  <Slides>32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32</vt:i4>
      </vt:variant>
    </vt:vector>
  </HeadingPairs>
  <TitlesOfParts>
    <vt:vector size="37" baseType="lpstr">
      <vt:lpstr>Arial</vt:lpstr>
      <vt:lpstr>Calibri</vt:lpstr>
      <vt:lpstr>Calibri Light</vt:lpstr>
      <vt:lpstr>Times New Roman</vt:lpstr>
      <vt:lpstr>Тема Office</vt:lpstr>
      <vt:lpstr>ESCHERICHIOSES  (ESCHERICHIA COLI GASTROINTESTINAL INFECTIONS) </vt:lpstr>
      <vt:lpstr>definition</vt:lpstr>
      <vt:lpstr>Etiology</vt:lpstr>
      <vt:lpstr>Etiology</vt:lpstr>
      <vt:lpstr>Etiology</vt:lpstr>
      <vt:lpstr>Epidemiology </vt:lpstr>
      <vt:lpstr>Epidemiology </vt:lpstr>
      <vt:lpstr>Epidemiology </vt:lpstr>
      <vt:lpstr>Pathogenesis </vt:lpstr>
      <vt:lpstr>Pathogenesis</vt:lpstr>
      <vt:lpstr>Clinical picture </vt:lpstr>
      <vt:lpstr>Clinical picture</vt:lpstr>
      <vt:lpstr>The differential diagnoses of ETEC </vt:lpstr>
      <vt:lpstr>Clinical picture</vt:lpstr>
      <vt:lpstr>dehydration </vt:lpstr>
      <vt:lpstr>The differential diagnoses of EPEC </vt:lpstr>
      <vt:lpstr>Clinical picture</vt:lpstr>
      <vt:lpstr>Clinical picture</vt:lpstr>
      <vt:lpstr>The differential diagnoses of EHEC </vt:lpstr>
      <vt:lpstr>Clinical picture</vt:lpstr>
      <vt:lpstr>The differential diagnoses of EIEC </vt:lpstr>
      <vt:lpstr>Clinical picture</vt:lpstr>
      <vt:lpstr>Complications </vt:lpstr>
      <vt:lpstr>Diagnosis </vt:lpstr>
      <vt:lpstr>Treatment</vt:lpstr>
      <vt:lpstr>Treatment</vt:lpstr>
      <vt:lpstr>Prevention </vt:lpstr>
      <vt:lpstr>Anti-epidemic measures in the E. coli infection epidemic focus</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ESCHERICHIOSES OR ESCHERICHIA COLI GASTROINTESTINAL INFECTIONS</dc:title>
  <dc:creator>EIBn-Kafedra</dc:creator>
  <cp:lastModifiedBy>Светлана Носырева</cp:lastModifiedBy>
  <cp:revision>45</cp:revision>
  <dcterms:created xsi:type="dcterms:W3CDTF">2017-11-30T08:21:02Z</dcterms:created>
  <dcterms:modified xsi:type="dcterms:W3CDTF">2019-02-12T09:24:16Z</dcterms:modified>
</cp:coreProperties>
</file>